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0" r:id="rId3"/>
    <p:sldId id="261" r:id="rId4"/>
    <p:sldId id="283"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2FD6B6-CC1F-4DF0-B4E3-16A03947C1DA}" type="datetimeFigureOut">
              <a:rPr lang="en-AU" smtClean="0"/>
              <a:pPr/>
              <a:t>10/08/2021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964054-E7CE-4117-9D8D-13DC49054ABA}"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EC4A98A-4479-4155-9972-61C4D91B7D55}" type="slidenum">
              <a:rPr lang="en-US" altLang="en-US" smtClean="0"/>
              <a:pPr/>
              <a:t>25</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C95F8-CAB5-4F8C-9608-AA8D2E77FB99}" type="datetimeFigureOut">
              <a:rPr lang="en-US" smtClean="0"/>
              <a:pPr/>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C95F8-CAB5-4F8C-9608-AA8D2E77FB99}" type="datetimeFigureOut">
              <a:rPr lang="en-US" smtClean="0"/>
              <a:pPr/>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0C95F8-CAB5-4F8C-9608-AA8D2E77FB99}" type="datetimeFigureOut">
              <a:rPr lang="en-US" smtClean="0"/>
              <a:pPr/>
              <a:t>8/10/2021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0C95F8-CAB5-4F8C-9608-AA8D2E77FB99}" type="datetimeFigureOut">
              <a:rPr lang="en-US" smtClean="0"/>
              <a:pPr/>
              <a:t>8/10/2021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0C95F8-CAB5-4F8C-9608-AA8D2E77FB99}" type="datetimeFigureOut">
              <a:rPr lang="en-US" smtClean="0"/>
              <a:pPr/>
              <a:t>8/10/2021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C95F8-CAB5-4F8C-9608-AA8D2E77FB99}" type="datetimeFigureOut">
              <a:rPr lang="en-US" smtClean="0"/>
              <a:pPr/>
              <a:t>8/10/2021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C95F8-CAB5-4F8C-9608-AA8D2E77FB99}" type="datetimeFigureOut">
              <a:rPr lang="en-US" smtClean="0"/>
              <a:pPr/>
              <a:t>8/10/2021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C95F8-CAB5-4F8C-9608-AA8D2E77FB99}" type="datetimeFigureOut">
              <a:rPr lang="en-US" smtClean="0"/>
              <a:pPr/>
              <a:t>8/10/2021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34592-0310-4387-B628-0A980EBCE0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C95F8-CAB5-4F8C-9608-AA8D2E77FB99}" type="datetimeFigureOut">
              <a:rPr lang="en-US" smtClean="0"/>
              <a:pPr/>
              <a:t>8/10/2021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34592-0310-4387-B628-0A980EBCE0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mailto:sales@trustdeed.com.au" TargetMode="External"/><Relationship Id="rId3" Type="http://schemas.openxmlformats.org/officeDocument/2006/relationships/image" Target="../media/image4.png"/><Relationship Id="rId7" Type="http://schemas.openxmlformats.org/officeDocument/2006/relationships/hyperlink" Target="http://www.justsign.com.a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onlinesmsfaudit.com.au/" TargetMode="External"/><Relationship Id="rId5" Type="http://schemas.openxmlformats.org/officeDocument/2006/relationships/hyperlink" Target="http://www.trustdeed.com.au/" TargetMode="External"/><Relationship Id="rId10" Type="http://schemas.openxmlformats.org/officeDocument/2006/relationships/hyperlink" Target="mailto:sales@justsign.com.au" TargetMode="External"/><Relationship Id="rId4" Type="http://schemas.openxmlformats.org/officeDocument/2006/relationships/image" Target="../media/image3.jpeg"/><Relationship Id="rId9" Type="http://schemas.openxmlformats.org/officeDocument/2006/relationships/hyperlink" Target="mailto:sales@onlinesmsfaudit.com.a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59632" y="5085184"/>
            <a:ext cx="6192688" cy="1354217"/>
          </a:xfrm>
          <a:prstGeom prst="rect">
            <a:avLst/>
          </a:prstGeom>
        </p:spPr>
        <p:txBody>
          <a:bodyPr wrap="square">
            <a:spAutoFit/>
          </a:bodyPr>
          <a:lstStyle/>
          <a:p>
            <a:pPr algn="ctr"/>
            <a:r>
              <a:rPr lang="en-AU" altLang="en-US" sz="3200" b="1" dirty="0" smtClean="0"/>
              <a:t>Investment Strategy after COVID 19</a:t>
            </a:r>
          </a:p>
          <a:p>
            <a:pPr algn="ctr"/>
            <a:r>
              <a:rPr lang="en-AU" altLang="en-US" sz="3200" b="1" dirty="0" smtClean="0"/>
              <a:t>Are they still important?</a:t>
            </a:r>
          </a:p>
          <a:p>
            <a:endParaRPr lang="en-AU" dirty="0"/>
          </a:p>
        </p:txBody>
      </p:sp>
      <p:sp>
        <p:nvSpPr>
          <p:cNvPr id="3" name="Rectangle 3"/>
          <p:cNvSpPr>
            <a:spLocks noChangeArrowheads="1"/>
          </p:cNvSpPr>
          <p:nvPr/>
        </p:nvSpPr>
        <p:spPr bwMode="auto">
          <a:xfrm>
            <a:off x="539552" y="1196752"/>
            <a:ext cx="4572000" cy="1143000"/>
          </a:xfrm>
          <a:prstGeom prst="rect">
            <a:avLst/>
          </a:prstGeom>
          <a:noFill/>
          <a:ln w="9525">
            <a:noFill/>
            <a:miter lim="800000"/>
            <a:headEnd/>
            <a:tailEnd/>
          </a:ln>
        </p:spPr>
        <p:txBody>
          <a:bodyPr anchor="ctr"/>
          <a:lstStyle/>
          <a:p>
            <a:pPr eaLnBrk="1" hangingPunct="1">
              <a:lnSpc>
                <a:spcPct val="90000"/>
              </a:lnSpc>
            </a:pPr>
            <a:r>
              <a:rPr lang="en-AU" altLang="en-US" sz="2000" dirty="0"/>
              <a:t>Manoj Abichandani</a:t>
            </a:r>
            <a:r>
              <a:rPr lang="en-AU" altLang="en-US" sz="3300" dirty="0"/>
              <a:t/>
            </a:r>
            <a:br>
              <a:rPr lang="en-AU" altLang="en-US" sz="3300" dirty="0"/>
            </a:br>
            <a:endParaRPr lang="en-US" altLang="en-US" sz="1400" dirty="0"/>
          </a:p>
        </p:txBody>
      </p:sp>
      <p:sp>
        <p:nvSpPr>
          <p:cNvPr id="4" name="Rectangle 4"/>
          <p:cNvSpPr>
            <a:spLocks noChangeArrowheads="1"/>
          </p:cNvSpPr>
          <p:nvPr/>
        </p:nvSpPr>
        <p:spPr bwMode="auto">
          <a:xfrm>
            <a:off x="539552" y="1916832"/>
            <a:ext cx="3600450" cy="584200"/>
          </a:xfrm>
          <a:prstGeom prst="rect">
            <a:avLst/>
          </a:prstGeom>
          <a:noFill/>
          <a:ln w="9525">
            <a:noFill/>
            <a:miter lim="800000"/>
            <a:headEnd/>
            <a:tailEnd/>
          </a:ln>
        </p:spPr>
        <p:txBody>
          <a:bodyPr>
            <a:spAutoFit/>
          </a:bodyPr>
          <a:lstStyle/>
          <a:p>
            <a:pPr eaLnBrk="1" hangingPunct="1"/>
            <a:r>
              <a:rPr lang="en-AU" altLang="en-US" sz="1600" dirty="0"/>
              <a:t>ASIC Approved SMSF Auditor </a:t>
            </a:r>
          </a:p>
          <a:p>
            <a:pPr eaLnBrk="1" hangingPunct="1"/>
            <a:r>
              <a:rPr lang="en-AU" altLang="en-US" sz="1600" dirty="0"/>
              <a:t>SMSF Specialist  (UNSW)</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922114"/>
          </a:xfrm>
        </p:spPr>
        <p:txBody>
          <a:bodyPr/>
          <a:lstStyle/>
          <a:p>
            <a:pPr algn="l"/>
            <a:r>
              <a:rPr lang="en-AU" sz="2800" dirty="0" smtClean="0"/>
              <a:t>Is Diversification required?</a:t>
            </a:r>
          </a:p>
        </p:txBody>
      </p:sp>
      <p:sp>
        <p:nvSpPr>
          <p:cNvPr id="3" name="Content Placeholder 2"/>
          <p:cNvSpPr>
            <a:spLocks noGrp="1"/>
          </p:cNvSpPr>
          <p:nvPr>
            <p:ph idx="1"/>
          </p:nvPr>
        </p:nvSpPr>
        <p:spPr>
          <a:xfrm>
            <a:off x="323528" y="1196752"/>
            <a:ext cx="8054975" cy="4248472"/>
          </a:xfrm>
        </p:spPr>
        <p:txBody>
          <a:bodyPr>
            <a:normAutofit lnSpcReduction="10000"/>
          </a:bodyPr>
          <a:lstStyle/>
          <a:p>
            <a:pPr>
              <a:spcBef>
                <a:spcPts val="0"/>
              </a:spcBef>
              <a:spcAft>
                <a:spcPts val="600"/>
              </a:spcAft>
              <a:defRPr/>
            </a:pPr>
            <a:r>
              <a:rPr lang="en-AU" sz="2000" b="1" dirty="0" smtClean="0">
                <a:solidFill>
                  <a:srgbClr val="FF0000"/>
                </a:solidFill>
              </a:rPr>
              <a:t>No</a:t>
            </a:r>
          </a:p>
          <a:p>
            <a:pPr>
              <a:spcBef>
                <a:spcPts val="0"/>
              </a:spcBef>
              <a:spcAft>
                <a:spcPts val="600"/>
              </a:spcAft>
              <a:defRPr/>
            </a:pPr>
            <a:r>
              <a:rPr lang="en-AU" sz="2000" dirty="0" smtClean="0"/>
              <a:t>But trustees should document that trustees </a:t>
            </a:r>
            <a:r>
              <a:rPr lang="en-AU" sz="2000" dirty="0" smtClean="0">
                <a:solidFill>
                  <a:srgbClr val="FF0000"/>
                </a:solidFill>
              </a:rPr>
              <a:t>considered </a:t>
            </a:r>
            <a:r>
              <a:rPr lang="en-AU" sz="2000" i="1" dirty="0" smtClean="0">
                <a:solidFill>
                  <a:srgbClr val="FF0000"/>
                </a:solidFill>
              </a:rPr>
              <a:t>risks from  inadequate diversification </a:t>
            </a:r>
            <a:r>
              <a:rPr lang="en-AU" sz="2000" i="1" dirty="0" smtClean="0"/>
              <a:t>&amp;</a:t>
            </a:r>
          </a:p>
          <a:p>
            <a:pPr indent="15875">
              <a:spcBef>
                <a:spcPts val="0"/>
              </a:spcBef>
              <a:spcAft>
                <a:spcPts val="600"/>
              </a:spcAft>
              <a:buFont typeface="Wingdings" pitchFamily="2" charset="2"/>
              <a:buNone/>
              <a:defRPr/>
            </a:pPr>
            <a:r>
              <a:rPr lang="en-AU" sz="2000" dirty="0" smtClean="0"/>
              <a:t>Demonstrate why they “arrived at” inadequate diversification decision?</a:t>
            </a:r>
          </a:p>
          <a:p>
            <a:pPr indent="15875">
              <a:spcBef>
                <a:spcPts val="0"/>
              </a:spcBef>
              <a:spcAft>
                <a:spcPts val="600"/>
              </a:spcAft>
              <a:buFont typeface="Wingdings" pitchFamily="2" charset="2"/>
              <a:buNone/>
              <a:defRPr/>
            </a:pPr>
            <a:endParaRPr lang="en-AU" sz="2000" b="1" dirty="0" smtClean="0">
              <a:solidFill>
                <a:srgbClr val="FF0000"/>
              </a:solidFill>
            </a:endParaRPr>
          </a:p>
          <a:p>
            <a:pPr indent="15875">
              <a:spcBef>
                <a:spcPts val="0"/>
              </a:spcBef>
              <a:spcAft>
                <a:spcPts val="600"/>
              </a:spcAft>
              <a:buFont typeface="Wingdings" pitchFamily="2" charset="2"/>
              <a:buNone/>
              <a:defRPr/>
            </a:pPr>
            <a:r>
              <a:rPr lang="en-AU" sz="2000" b="1" dirty="0" smtClean="0">
                <a:solidFill>
                  <a:srgbClr val="FF0000"/>
                </a:solidFill>
              </a:rPr>
              <a:t>Explain</a:t>
            </a:r>
            <a:r>
              <a:rPr lang="en-AU" sz="2000" b="1" dirty="0" smtClean="0"/>
              <a:t> </a:t>
            </a:r>
            <a:r>
              <a:rPr lang="en-AU" sz="2000" dirty="0" smtClean="0"/>
              <a:t>in Investment Strategy </a:t>
            </a:r>
          </a:p>
          <a:p>
            <a:pPr lvl="2">
              <a:spcBef>
                <a:spcPts val="0"/>
              </a:spcBef>
              <a:spcAft>
                <a:spcPts val="600"/>
              </a:spcAft>
              <a:defRPr/>
            </a:pPr>
            <a:r>
              <a:rPr lang="en-AU" sz="2000" dirty="0" smtClean="0">
                <a:solidFill>
                  <a:srgbClr val="FF0000"/>
                </a:solidFill>
              </a:rPr>
              <a:t>What “other” investments were considered</a:t>
            </a:r>
          </a:p>
          <a:p>
            <a:pPr lvl="2">
              <a:spcBef>
                <a:spcPts val="0"/>
              </a:spcBef>
              <a:spcAft>
                <a:spcPts val="600"/>
              </a:spcAft>
              <a:defRPr/>
            </a:pPr>
            <a:r>
              <a:rPr lang="en-AU" sz="2000" dirty="0" smtClean="0">
                <a:solidFill>
                  <a:srgbClr val="FF0000"/>
                </a:solidFill>
              </a:rPr>
              <a:t>Why lack of diversification </a:t>
            </a:r>
            <a:r>
              <a:rPr lang="en-AU" sz="2000" dirty="0" smtClean="0"/>
              <a:t>is appropriate for the fund’s current circumstances</a:t>
            </a:r>
          </a:p>
          <a:p>
            <a:pPr>
              <a:spcBef>
                <a:spcPts val="0"/>
              </a:spcBef>
              <a:spcAft>
                <a:spcPts val="600"/>
              </a:spcAft>
              <a:defRPr/>
            </a:pPr>
            <a:r>
              <a:rPr lang="en-AU" sz="2000" dirty="0" smtClean="0"/>
              <a:t>After Consideration to all factors / circumstances</a:t>
            </a:r>
          </a:p>
          <a:p>
            <a:pPr lvl="2">
              <a:spcBef>
                <a:spcPts val="0"/>
              </a:spcBef>
              <a:spcAft>
                <a:spcPts val="600"/>
              </a:spcAft>
              <a:defRPr/>
            </a:pPr>
            <a:r>
              <a:rPr lang="en-AU" sz="2000" dirty="0" smtClean="0"/>
              <a:t>Decided to invest in a single asset class, or</a:t>
            </a:r>
          </a:p>
          <a:p>
            <a:pPr lvl="2">
              <a:spcBef>
                <a:spcPts val="0"/>
              </a:spcBef>
              <a:spcAft>
                <a:spcPts val="600"/>
              </a:spcAft>
              <a:defRPr/>
            </a:pPr>
            <a:r>
              <a:rPr lang="en-AU" sz="2000" dirty="0" smtClean="0"/>
              <a:t>Single Asset</a:t>
            </a:r>
          </a:p>
          <a:p>
            <a:pPr lvl="1">
              <a:defRPr/>
            </a:pPr>
            <a:endParaRPr lang="en-AU" dirty="0" smtClean="0"/>
          </a:p>
          <a:p>
            <a:pPr lvl="1">
              <a:defRPr/>
            </a:pPr>
            <a:endParaRPr lang="en-AU" dirty="0" smtClean="0"/>
          </a:p>
          <a:p>
            <a:pPr>
              <a:defRPr/>
            </a:pPr>
            <a:endParaRPr lang="en-AU" dirty="0"/>
          </a:p>
        </p:txBody>
      </p:sp>
      <p:pic>
        <p:nvPicPr>
          <p:cNvPr id="11268" name="Picture 7" descr="Logo online smsf audit.JPG"/>
          <p:cNvPicPr>
            <a:picLocks noChangeAspect="1"/>
          </p:cNvPicPr>
          <p:nvPr/>
        </p:nvPicPr>
        <p:blipFill>
          <a:blip r:embed="rId2" cstate="print"/>
          <a:srcRect/>
          <a:stretch>
            <a:fillRect/>
          </a:stretch>
        </p:blipFill>
        <p:spPr bwMode="auto">
          <a:xfrm>
            <a:off x="0" y="5445224"/>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1560" y="332656"/>
            <a:ext cx="7924800" cy="785813"/>
          </a:xfrm>
        </p:spPr>
        <p:txBody>
          <a:bodyPr/>
          <a:lstStyle/>
          <a:p>
            <a:pPr algn="l"/>
            <a:r>
              <a:rPr lang="en-AU" altLang="en-US" sz="2800" dirty="0" smtClean="0"/>
              <a:t>Is investing 90% in a Single asset breaching the law</a:t>
            </a:r>
          </a:p>
        </p:txBody>
      </p:sp>
      <p:sp>
        <p:nvSpPr>
          <p:cNvPr id="12291" name="Content Placeholder 2"/>
          <p:cNvSpPr>
            <a:spLocks noGrp="1"/>
          </p:cNvSpPr>
          <p:nvPr>
            <p:ph idx="1"/>
          </p:nvPr>
        </p:nvSpPr>
        <p:spPr>
          <a:xfrm>
            <a:off x="467544" y="1268761"/>
            <a:ext cx="8229600" cy="2880320"/>
          </a:xfrm>
        </p:spPr>
        <p:txBody>
          <a:bodyPr>
            <a:normAutofit/>
          </a:bodyPr>
          <a:lstStyle/>
          <a:p>
            <a:pPr>
              <a:spcBef>
                <a:spcPct val="0"/>
              </a:spcBef>
              <a:spcAft>
                <a:spcPts val="600"/>
              </a:spcAft>
            </a:pPr>
            <a:r>
              <a:rPr lang="en-AU" sz="2000" dirty="0" smtClean="0">
                <a:solidFill>
                  <a:srgbClr val="FF0000"/>
                </a:solidFill>
              </a:rPr>
              <a:t>No</a:t>
            </a:r>
          </a:p>
          <a:p>
            <a:pPr>
              <a:spcBef>
                <a:spcPct val="0"/>
              </a:spcBef>
              <a:spcAft>
                <a:spcPts val="600"/>
              </a:spcAft>
            </a:pPr>
            <a:r>
              <a:rPr lang="en-AU" sz="2000" dirty="0" smtClean="0"/>
              <a:t>ATO is simply asking trustees to ensure that Investment Strategy is complying with the law</a:t>
            </a:r>
          </a:p>
          <a:p>
            <a:pPr>
              <a:spcBef>
                <a:spcPct val="0"/>
              </a:spcBef>
              <a:spcAft>
                <a:spcPts val="600"/>
              </a:spcAft>
            </a:pPr>
            <a:r>
              <a:rPr lang="en-AU" sz="2000" dirty="0" smtClean="0"/>
              <a:t>Must provide to their auditors – a written strategy where all the above 6 Items were considered</a:t>
            </a:r>
          </a:p>
          <a:p>
            <a:pPr>
              <a:spcBef>
                <a:spcPct val="0"/>
              </a:spcBef>
              <a:spcAft>
                <a:spcPts val="600"/>
              </a:spcAft>
            </a:pPr>
            <a:r>
              <a:rPr lang="en-AU" sz="2000" dirty="0" smtClean="0">
                <a:solidFill>
                  <a:srgbClr val="FF0000"/>
                </a:solidFill>
              </a:rPr>
              <a:t>Why &amp; How decision was made </a:t>
            </a:r>
            <a:r>
              <a:rPr lang="en-AU" sz="2000" dirty="0" smtClean="0"/>
              <a:t>to invest over 90% in a single asset or asset class</a:t>
            </a:r>
          </a:p>
        </p:txBody>
      </p:sp>
      <p:pic>
        <p:nvPicPr>
          <p:cNvPr id="12292" name="Picture 7" descr="Logo online smsf audit.JPG"/>
          <p:cNvPicPr>
            <a:picLocks noChangeAspect="1"/>
          </p:cNvPicPr>
          <p:nvPr/>
        </p:nvPicPr>
        <p:blipFill>
          <a:blip r:embed="rId2" cstate="print"/>
          <a:srcRect/>
          <a:stretch>
            <a:fillRect/>
          </a:stretch>
        </p:blipFill>
        <p:spPr bwMode="auto">
          <a:xfrm>
            <a:off x="0" y="5085184"/>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a:r>
              <a:rPr lang="en-AU" sz="2800" dirty="0" smtClean="0"/>
              <a:t>How to draft an Investment Strategy</a:t>
            </a:r>
            <a:br>
              <a:rPr lang="en-AU" sz="2800" dirty="0" smtClean="0"/>
            </a:br>
            <a:r>
              <a:rPr lang="en-AU" sz="2800" dirty="0" smtClean="0"/>
              <a:t>- Review regularly = at least once a year</a:t>
            </a:r>
            <a:endParaRPr lang="en-AU" dirty="0" smtClean="0"/>
          </a:p>
        </p:txBody>
      </p:sp>
      <p:sp>
        <p:nvSpPr>
          <p:cNvPr id="3" name="Content Placeholder 2"/>
          <p:cNvSpPr>
            <a:spLocks noGrp="1"/>
          </p:cNvSpPr>
          <p:nvPr>
            <p:ph idx="1"/>
          </p:nvPr>
        </p:nvSpPr>
        <p:spPr>
          <a:xfrm>
            <a:off x="457200" y="1600201"/>
            <a:ext cx="8229600" cy="3052935"/>
          </a:xfrm>
        </p:spPr>
        <p:txBody>
          <a:bodyPr>
            <a:normAutofit fontScale="70000" lnSpcReduction="20000"/>
          </a:bodyPr>
          <a:lstStyle/>
          <a:p>
            <a:pPr>
              <a:buFont typeface="+mj-lt"/>
              <a:buAutoNum type="arabicPeriod"/>
              <a:defRPr/>
            </a:pPr>
            <a:r>
              <a:rPr lang="en-AU" sz="2900" dirty="0" smtClean="0"/>
              <a:t>Set up Investment Objective</a:t>
            </a:r>
          </a:p>
          <a:p>
            <a:pPr lvl="1">
              <a:defRPr/>
            </a:pPr>
            <a:r>
              <a:rPr lang="en-AU" sz="2900" dirty="0" smtClean="0"/>
              <a:t>Age of members / Accumulation or Pension phase</a:t>
            </a:r>
          </a:p>
          <a:p>
            <a:pPr lvl="1">
              <a:defRPr/>
            </a:pPr>
            <a:r>
              <a:rPr lang="en-AU" sz="2900" dirty="0" smtClean="0"/>
              <a:t>How much cash is required each year</a:t>
            </a:r>
          </a:p>
          <a:p>
            <a:pPr>
              <a:buFont typeface="+mj-lt"/>
              <a:buAutoNum type="arabicPeriod"/>
              <a:defRPr/>
            </a:pPr>
            <a:r>
              <a:rPr lang="en-AU" sz="2900" dirty="0" smtClean="0"/>
              <a:t>Choose Investment Class for achieving Objectives</a:t>
            </a:r>
          </a:p>
          <a:p>
            <a:pPr>
              <a:buFont typeface="+mj-lt"/>
              <a:buAutoNum type="arabicPeriod"/>
              <a:defRPr/>
            </a:pPr>
            <a:r>
              <a:rPr lang="en-AU" sz="2900" dirty="0" smtClean="0"/>
              <a:t>Allocate Funds to various classes of assets (like equities, cash, fixed interest and property – as well as the percentage weightings – not to close and not to far away)</a:t>
            </a:r>
          </a:p>
          <a:p>
            <a:pPr>
              <a:buFont typeface="+mj-lt"/>
              <a:buAutoNum type="arabicPeriod"/>
              <a:defRPr/>
            </a:pPr>
            <a:r>
              <a:rPr lang="en-AU" sz="2900" dirty="0" smtClean="0"/>
              <a:t>Insert restrictions if any – such as “no mining shares” or “only dividend paying shares” or “no Insurance company shares” or “$100,000 must always be in a bank account” etc</a:t>
            </a:r>
            <a:endParaRPr lang="en-AU" sz="2900" dirty="0" smtClean="0">
              <a:ea typeface="+mn-ea"/>
            </a:endParaRPr>
          </a:p>
          <a:p>
            <a:pPr>
              <a:defRPr/>
            </a:pPr>
            <a:endParaRPr lang="en-AU" dirty="0" smtClean="0"/>
          </a:p>
          <a:p>
            <a:pPr>
              <a:defRPr/>
            </a:pPr>
            <a:endParaRPr lang="en-AU" dirty="0"/>
          </a:p>
        </p:txBody>
      </p:sp>
      <p:pic>
        <p:nvPicPr>
          <p:cNvPr id="13316" name="Picture 7" descr="Logo online smsf audit.JPG"/>
          <p:cNvPicPr>
            <a:picLocks noChangeAspect="1"/>
          </p:cNvPicPr>
          <p:nvPr/>
        </p:nvPicPr>
        <p:blipFill>
          <a:blip r:embed="rId2" cstate="print"/>
          <a:srcRect/>
          <a:stretch>
            <a:fillRect/>
          </a:stretch>
        </p:blipFill>
        <p:spPr bwMode="auto">
          <a:xfrm>
            <a:off x="0" y="5373216"/>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850106"/>
          </a:xfrm>
        </p:spPr>
        <p:txBody>
          <a:bodyPr>
            <a:normAutofit fontScale="90000"/>
          </a:bodyPr>
          <a:lstStyle/>
          <a:p>
            <a:pPr algn="l"/>
            <a:r>
              <a:rPr lang="en-AU" sz="3100" dirty="0" smtClean="0"/>
              <a:t>How to draft an Investment Strategy</a:t>
            </a:r>
            <a:r>
              <a:rPr lang="en-AU" sz="2800" dirty="0" smtClean="0"/>
              <a:t/>
            </a:r>
            <a:br>
              <a:rPr lang="en-AU" sz="2800" dirty="0" smtClean="0"/>
            </a:br>
            <a:endParaRPr lang="en-AU" sz="2800" dirty="0" smtClean="0"/>
          </a:p>
        </p:txBody>
      </p:sp>
      <p:sp>
        <p:nvSpPr>
          <p:cNvPr id="3" name="Content Placeholder 2"/>
          <p:cNvSpPr>
            <a:spLocks noGrp="1"/>
          </p:cNvSpPr>
          <p:nvPr>
            <p:ph idx="1"/>
          </p:nvPr>
        </p:nvSpPr>
        <p:spPr>
          <a:xfrm>
            <a:off x="539552" y="1052736"/>
            <a:ext cx="7693025" cy="4495800"/>
          </a:xfrm>
        </p:spPr>
        <p:txBody>
          <a:bodyPr/>
          <a:lstStyle/>
          <a:p>
            <a:pPr>
              <a:buFont typeface="+mj-lt"/>
              <a:buAutoNum type="arabicPeriod" startAt="5"/>
              <a:defRPr/>
            </a:pPr>
            <a:r>
              <a:rPr lang="en-AU" sz="2000" dirty="0" smtClean="0"/>
              <a:t>Decide the percentage of single asset or single asset class</a:t>
            </a:r>
          </a:p>
          <a:p>
            <a:pPr lvl="1">
              <a:defRPr/>
            </a:pPr>
            <a:r>
              <a:rPr lang="en-AU" sz="1800" dirty="0" smtClean="0"/>
              <a:t>Provide reasoning why Single asset is chosen. E.G why invest in collectables, such as art or rare coins / stamps etc</a:t>
            </a:r>
          </a:p>
          <a:p>
            <a:pPr>
              <a:buFont typeface="+mj-lt"/>
              <a:buAutoNum type="arabicPeriod" startAt="5"/>
              <a:defRPr/>
            </a:pPr>
            <a:r>
              <a:rPr lang="en-AU" sz="2000" dirty="0" smtClean="0"/>
              <a:t>Decide if borrowing will be used to fund investments</a:t>
            </a:r>
          </a:p>
          <a:p>
            <a:pPr lvl="1">
              <a:defRPr/>
            </a:pPr>
            <a:r>
              <a:rPr lang="en-AU" sz="1800" dirty="0" smtClean="0"/>
              <a:t>Consideration and reasoning should be provided</a:t>
            </a:r>
          </a:p>
          <a:p>
            <a:pPr>
              <a:buFont typeface="+mj-lt"/>
              <a:buAutoNum type="arabicPeriod" startAt="5"/>
              <a:defRPr/>
            </a:pPr>
            <a:r>
              <a:rPr lang="en-AU" sz="2000" dirty="0" smtClean="0"/>
              <a:t>If there is an investment in any in-house asset </a:t>
            </a:r>
          </a:p>
          <a:p>
            <a:pPr lvl="1">
              <a:defRPr/>
            </a:pPr>
            <a:r>
              <a:rPr lang="en-AU" sz="1800" dirty="0" smtClean="0"/>
              <a:t>Consideration and reasoning should be provided</a:t>
            </a:r>
          </a:p>
          <a:p>
            <a:pPr>
              <a:buFont typeface="+mj-lt"/>
              <a:buAutoNum type="arabicPeriod" startAt="5"/>
              <a:defRPr/>
            </a:pPr>
            <a:r>
              <a:rPr lang="en-AU" sz="2000" dirty="0" smtClean="0"/>
              <a:t>Need for insurance for various members and to insure the assets of the fund</a:t>
            </a:r>
          </a:p>
          <a:p>
            <a:pPr lvl="1">
              <a:defRPr/>
            </a:pPr>
            <a:r>
              <a:rPr lang="en-AU" sz="1800" dirty="0" smtClean="0"/>
              <a:t>If no insurance is to be taken out – consideration and reasoning should be provided</a:t>
            </a:r>
          </a:p>
          <a:p>
            <a:pPr marL="457200" indent="-457200">
              <a:buFont typeface="+mj-lt"/>
              <a:buAutoNum type="arabicPeriod" startAt="9"/>
              <a:defRPr/>
            </a:pPr>
            <a:r>
              <a:rPr lang="en-AU" sz="2000" dirty="0" smtClean="0">
                <a:solidFill>
                  <a:srgbClr val="FF0000"/>
                </a:solidFill>
              </a:rPr>
              <a:t>Signed by all Trustees or at least 2 Directors with major balances</a:t>
            </a:r>
          </a:p>
          <a:p>
            <a:pPr marL="457200" indent="-457200">
              <a:buFont typeface="+mj-lt"/>
              <a:buAutoNum type="arabicPeriod" startAt="10"/>
              <a:defRPr/>
            </a:pPr>
            <a:r>
              <a:rPr lang="en-AU" sz="2000" dirty="0" smtClean="0"/>
              <a:t>Minutes to accept / adopt and implement Investment Strategy</a:t>
            </a:r>
          </a:p>
          <a:p>
            <a:pPr>
              <a:buFont typeface="+mj-lt"/>
              <a:buAutoNum type="arabicPeriod" startAt="10"/>
              <a:defRPr/>
            </a:pPr>
            <a:endParaRPr lang="en-AU" sz="2000" dirty="0" smtClean="0"/>
          </a:p>
          <a:p>
            <a:pPr>
              <a:defRPr/>
            </a:pPr>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l"/>
            <a:r>
              <a:rPr lang="en-AU" sz="2800" dirty="0" smtClean="0"/>
              <a:t>Review regularly  = at least once a year</a:t>
            </a:r>
          </a:p>
        </p:txBody>
      </p:sp>
      <p:sp>
        <p:nvSpPr>
          <p:cNvPr id="15363" name="Content Placeholder 2"/>
          <p:cNvSpPr>
            <a:spLocks noGrp="1"/>
          </p:cNvSpPr>
          <p:nvPr>
            <p:ph idx="1"/>
          </p:nvPr>
        </p:nvSpPr>
        <p:spPr>
          <a:xfrm>
            <a:off x="457200" y="1600201"/>
            <a:ext cx="8229600" cy="2620888"/>
          </a:xfrm>
        </p:spPr>
        <p:txBody>
          <a:bodyPr/>
          <a:lstStyle/>
          <a:p>
            <a:pPr>
              <a:buFont typeface="Wingdings" pitchFamily="2" charset="2"/>
              <a:buNone/>
            </a:pPr>
            <a:r>
              <a:rPr lang="en-AU" sz="2000" dirty="0" smtClean="0"/>
              <a:t>More often when there is a Significant Event:</a:t>
            </a:r>
          </a:p>
          <a:p>
            <a:pPr lvl="1"/>
            <a:r>
              <a:rPr lang="en-AU" sz="2000" dirty="0" smtClean="0"/>
              <a:t>a market correction (Corona Virus)</a:t>
            </a:r>
          </a:p>
          <a:p>
            <a:pPr lvl="1"/>
            <a:r>
              <a:rPr lang="en-AU" sz="2000" dirty="0" smtClean="0"/>
              <a:t>when a new member joins the fund </a:t>
            </a:r>
          </a:p>
          <a:p>
            <a:pPr lvl="1"/>
            <a:r>
              <a:rPr lang="en-AU" sz="2000" dirty="0" smtClean="0"/>
              <a:t>Member dies or departs a fund</a:t>
            </a:r>
          </a:p>
          <a:p>
            <a:pPr lvl="1"/>
            <a:r>
              <a:rPr lang="en-AU" sz="2000" dirty="0" smtClean="0"/>
              <a:t>when a member commences receiving a pension</a:t>
            </a:r>
          </a:p>
          <a:p>
            <a:pPr lvl="1"/>
            <a:endParaRPr lang="en-AU" dirty="0" smtClean="0"/>
          </a:p>
        </p:txBody>
      </p:sp>
      <p:pic>
        <p:nvPicPr>
          <p:cNvPr id="15364" name="Picture 7" descr="Logo online smsf audit.JPG"/>
          <p:cNvPicPr>
            <a:picLocks noChangeAspect="1"/>
          </p:cNvPicPr>
          <p:nvPr/>
        </p:nvPicPr>
        <p:blipFill>
          <a:blip r:embed="rId2" cstate="print"/>
          <a:srcRect/>
          <a:stretch>
            <a:fillRect/>
          </a:stretch>
        </p:blipFill>
        <p:spPr bwMode="auto">
          <a:xfrm>
            <a:off x="0" y="5157192"/>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67544" y="0"/>
            <a:ext cx="8229600" cy="1143000"/>
          </a:xfrm>
        </p:spPr>
        <p:txBody>
          <a:bodyPr/>
          <a:lstStyle/>
          <a:p>
            <a:pPr algn="l"/>
            <a:r>
              <a:rPr lang="en-AU" sz="2800" dirty="0" smtClean="0"/>
              <a:t>How to draft a </a:t>
            </a:r>
            <a:r>
              <a:rPr lang="en-AU" sz="2800" dirty="0" smtClean="0">
                <a:solidFill>
                  <a:srgbClr val="FF0000"/>
                </a:solidFill>
              </a:rPr>
              <a:t>un-diversified </a:t>
            </a:r>
            <a:r>
              <a:rPr lang="en-AU" sz="2800" dirty="0" smtClean="0"/>
              <a:t>Investment Strategy</a:t>
            </a:r>
          </a:p>
        </p:txBody>
      </p:sp>
      <p:sp>
        <p:nvSpPr>
          <p:cNvPr id="16387" name="Content Placeholder 2"/>
          <p:cNvSpPr>
            <a:spLocks noGrp="1"/>
          </p:cNvSpPr>
          <p:nvPr>
            <p:ph idx="1"/>
          </p:nvPr>
        </p:nvSpPr>
        <p:spPr>
          <a:xfrm>
            <a:off x="457200" y="1340768"/>
            <a:ext cx="8229600" cy="4392489"/>
          </a:xfrm>
        </p:spPr>
        <p:txBody>
          <a:bodyPr>
            <a:normAutofit fontScale="92500" lnSpcReduction="20000"/>
          </a:bodyPr>
          <a:lstStyle/>
          <a:p>
            <a:pPr marL="0" indent="0">
              <a:buFont typeface="Wingdings" pitchFamily="2" charset="2"/>
              <a:buNone/>
            </a:pPr>
            <a:r>
              <a:rPr lang="en-AU" sz="2200" dirty="0" smtClean="0"/>
              <a:t>If Trustees have come to the conclusion that that a single asset or single asset class is appropriate for the fund, then their Investment Strategy should </a:t>
            </a:r>
            <a:r>
              <a:rPr lang="en-AU" sz="2200" dirty="0" smtClean="0">
                <a:solidFill>
                  <a:srgbClr val="FF0000"/>
                </a:solidFill>
              </a:rPr>
              <a:t>Explain</a:t>
            </a:r>
            <a:r>
              <a:rPr lang="en-AU" sz="2200" dirty="0" smtClean="0"/>
              <a:t> :</a:t>
            </a:r>
          </a:p>
          <a:p>
            <a:pPr lvl="1" indent="-342900">
              <a:spcBef>
                <a:spcPts val="600"/>
              </a:spcBef>
              <a:buFontTx/>
              <a:buAutoNum type="alphaLcParenR"/>
            </a:pPr>
            <a:r>
              <a:rPr lang="en-AU" sz="2200" dirty="0" smtClean="0"/>
              <a:t> Age of each member &amp; wishes (</a:t>
            </a:r>
            <a:r>
              <a:rPr lang="en-AU" sz="2200" dirty="0" smtClean="0">
                <a:solidFill>
                  <a:srgbClr val="FF0000"/>
                </a:solidFill>
              </a:rPr>
              <a:t>risk profile</a:t>
            </a:r>
            <a:r>
              <a:rPr lang="en-AU" sz="2200" dirty="0" smtClean="0"/>
              <a:t>) of each member</a:t>
            </a:r>
          </a:p>
          <a:p>
            <a:pPr lvl="1" indent="-342900">
              <a:spcBef>
                <a:spcPts val="600"/>
              </a:spcBef>
              <a:buFontTx/>
              <a:buAutoNum type="alphaLcParenR"/>
            </a:pPr>
            <a:r>
              <a:rPr lang="en-AU" sz="2200" dirty="0" smtClean="0"/>
              <a:t> What assets and </a:t>
            </a:r>
            <a:r>
              <a:rPr lang="en-AU" sz="2200" dirty="0" smtClean="0">
                <a:solidFill>
                  <a:srgbClr val="FF0000"/>
                </a:solidFill>
              </a:rPr>
              <a:t>asset classes are held by each member outside</a:t>
            </a:r>
            <a:r>
              <a:rPr lang="en-AU" sz="2200" dirty="0" smtClean="0"/>
              <a:t> the fund</a:t>
            </a:r>
          </a:p>
          <a:p>
            <a:pPr lvl="1" indent="-342900">
              <a:spcBef>
                <a:spcPts val="600"/>
              </a:spcBef>
              <a:buFontTx/>
              <a:buAutoNum type="alphaLcParenR"/>
            </a:pPr>
            <a:r>
              <a:rPr lang="en-AU" sz="2200" dirty="0" smtClean="0"/>
              <a:t> </a:t>
            </a:r>
            <a:r>
              <a:rPr lang="en-AU" sz="2200" dirty="0" smtClean="0">
                <a:solidFill>
                  <a:srgbClr val="FF0000"/>
                </a:solidFill>
              </a:rPr>
              <a:t>Risk of holding any particular asset class in the current investment climate</a:t>
            </a:r>
          </a:p>
          <a:p>
            <a:pPr lvl="1" indent="-342900">
              <a:spcBef>
                <a:spcPts val="600"/>
              </a:spcBef>
              <a:buFontTx/>
              <a:buAutoNum type="alphaLcParenR"/>
            </a:pPr>
            <a:r>
              <a:rPr lang="en-AU" sz="2200" dirty="0" smtClean="0"/>
              <a:t> Return Vs Growth of various asset classes in current investment climate </a:t>
            </a:r>
          </a:p>
          <a:p>
            <a:pPr lvl="1" indent="-342900">
              <a:spcBef>
                <a:spcPts val="600"/>
              </a:spcBef>
              <a:buFontTx/>
              <a:buAutoNum type="alphaLcParenR"/>
            </a:pPr>
            <a:r>
              <a:rPr lang="en-AU" sz="2200" dirty="0" smtClean="0"/>
              <a:t> Funds </a:t>
            </a:r>
            <a:r>
              <a:rPr lang="en-AU" sz="2200" dirty="0" smtClean="0">
                <a:solidFill>
                  <a:srgbClr val="FF0000"/>
                </a:solidFill>
              </a:rPr>
              <a:t>current cash requirements </a:t>
            </a:r>
            <a:r>
              <a:rPr lang="en-AU" sz="2200" dirty="0" smtClean="0"/>
              <a:t>(pension liabilities or LRBA etc)</a:t>
            </a:r>
          </a:p>
          <a:p>
            <a:pPr lvl="1" indent="-342900">
              <a:spcBef>
                <a:spcPts val="600"/>
              </a:spcBef>
              <a:buFontTx/>
              <a:buAutoNum type="alphaLcParenR"/>
            </a:pPr>
            <a:r>
              <a:rPr lang="en-AU" sz="2200" dirty="0" smtClean="0"/>
              <a:t> Why one </a:t>
            </a:r>
            <a:r>
              <a:rPr lang="en-AU" sz="2200" dirty="0" smtClean="0">
                <a:solidFill>
                  <a:srgbClr val="FF0000"/>
                </a:solidFill>
              </a:rPr>
              <a:t>particular asset class should be preferred </a:t>
            </a:r>
            <a:r>
              <a:rPr lang="en-AU" sz="2200" dirty="0" smtClean="0"/>
              <a:t>in the current investment climate</a:t>
            </a:r>
          </a:p>
          <a:p>
            <a:pPr lvl="1" indent="-342900">
              <a:spcBef>
                <a:spcPts val="600"/>
              </a:spcBef>
              <a:buFontTx/>
              <a:buNone/>
            </a:pPr>
            <a:r>
              <a:rPr lang="en-AU" sz="2200" dirty="0" smtClean="0"/>
              <a:t> </a:t>
            </a:r>
            <a:r>
              <a:rPr lang="en-AU" sz="2200" dirty="0" smtClean="0">
                <a:solidFill>
                  <a:srgbClr val="FF0000"/>
                </a:solidFill>
              </a:rPr>
              <a:t>Logically why holding one particular asset is appropriate for the fund</a:t>
            </a:r>
            <a:endParaRPr lang="en-AU" sz="2000" dirty="0" smtClean="0"/>
          </a:p>
          <a:p>
            <a:pPr marL="0" indent="0"/>
            <a:endParaRPr lang="en-AU" dirty="0" smtClean="0"/>
          </a:p>
        </p:txBody>
      </p:sp>
      <p:pic>
        <p:nvPicPr>
          <p:cNvPr id="16388" name="Picture 7" descr="Logo online smsf audit.JPG"/>
          <p:cNvPicPr>
            <a:picLocks noChangeAspect="1"/>
          </p:cNvPicPr>
          <p:nvPr/>
        </p:nvPicPr>
        <p:blipFill>
          <a:blip r:embed="rId2" cstate="print"/>
          <a:srcRect/>
          <a:stretch>
            <a:fillRect/>
          </a:stretch>
        </p:blipFill>
        <p:spPr bwMode="auto">
          <a:xfrm>
            <a:off x="0" y="558924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pPr algn="l"/>
            <a:r>
              <a:rPr lang="en-AU" sz="2800" dirty="0" smtClean="0"/>
              <a:t>Investment Strategy </a:t>
            </a:r>
            <a:r>
              <a:rPr lang="en-AU" sz="2800" dirty="0" smtClean="0">
                <a:solidFill>
                  <a:srgbClr val="FF0000"/>
                </a:solidFill>
              </a:rPr>
              <a:t>where the fund has borrowed</a:t>
            </a:r>
          </a:p>
        </p:txBody>
      </p:sp>
      <p:sp>
        <p:nvSpPr>
          <p:cNvPr id="17411" name="Content Placeholder 2"/>
          <p:cNvSpPr>
            <a:spLocks noGrp="1"/>
          </p:cNvSpPr>
          <p:nvPr>
            <p:ph idx="1"/>
          </p:nvPr>
        </p:nvSpPr>
        <p:spPr>
          <a:xfrm>
            <a:off x="457200" y="1600201"/>
            <a:ext cx="8229600" cy="2836912"/>
          </a:xfrm>
        </p:spPr>
        <p:txBody>
          <a:bodyPr/>
          <a:lstStyle/>
          <a:p>
            <a:r>
              <a:rPr lang="en-AU" sz="2000" dirty="0" smtClean="0"/>
              <a:t>Leverage brings in additional Risk – Investment Strategy should </a:t>
            </a:r>
            <a:r>
              <a:rPr lang="en-AU" sz="2000" dirty="0" smtClean="0">
                <a:solidFill>
                  <a:srgbClr val="FF0000"/>
                </a:solidFill>
              </a:rPr>
              <a:t>address why borrowing is necessary</a:t>
            </a:r>
          </a:p>
          <a:p>
            <a:r>
              <a:rPr lang="en-AU" sz="2000" dirty="0" smtClean="0"/>
              <a:t>Some Loans have minimum LVR requirements – if asset values drop – this can trigger a forced sale – e.g. CFD’s</a:t>
            </a:r>
          </a:p>
          <a:p>
            <a:r>
              <a:rPr lang="en-AU" sz="2000" dirty="0" smtClean="0"/>
              <a:t>Investment by Trustee = For = </a:t>
            </a:r>
            <a:r>
              <a:rPr lang="en-AU" sz="2000" b="1" u="sng" dirty="0" smtClean="0">
                <a:solidFill>
                  <a:srgbClr val="FF0000"/>
                </a:solidFill>
              </a:rPr>
              <a:t>Best financial interest </a:t>
            </a:r>
            <a:r>
              <a:rPr lang="en-AU" sz="2000" dirty="0" smtClean="0"/>
              <a:t>of all members </a:t>
            </a:r>
          </a:p>
          <a:p>
            <a:r>
              <a:rPr lang="en-AU" sz="2000" dirty="0" smtClean="0"/>
              <a:t>Trustee must consider legal risk</a:t>
            </a:r>
          </a:p>
        </p:txBody>
      </p:sp>
      <p:pic>
        <p:nvPicPr>
          <p:cNvPr id="17412" name="Picture 7" descr="Logo online smsf audit.JPG"/>
          <p:cNvPicPr>
            <a:picLocks noChangeAspect="1"/>
          </p:cNvPicPr>
          <p:nvPr/>
        </p:nvPicPr>
        <p:blipFill>
          <a:blip r:embed="rId2" cstate="print"/>
          <a:srcRect/>
          <a:stretch>
            <a:fillRect/>
          </a:stretch>
        </p:blipFill>
        <p:spPr bwMode="auto">
          <a:xfrm>
            <a:off x="0" y="522920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99592" y="0"/>
            <a:ext cx="7344816" cy="1417638"/>
          </a:xfrm>
        </p:spPr>
        <p:txBody>
          <a:bodyPr>
            <a:noAutofit/>
          </a:bodyPr>
          <a:lstStyle/>
          <a:p>
            <a:pPr algn="l"/>
            <a:r>
              <a:rPr lang="en-AU" sz="2800" dirty="0" smtClean="0"/>
              <a:t>Give Effect to Investment Strategy</a:t>
            </a:r>
            <a:br>
              <a:rPr lang="en-AU" sz="2800" dirty="0" smtClean="0"/>
            </a:br>
            <a:r>
              <a:rPr lang="en-AU" sz="2800" dirty="0" smtClean="0"/>
              <a:t>Where Auditor should have a problem: </a:t>
            </a:r>
            <a:br>
              <a:rPr lang="en-AU" sz="2800" dirty="0" smtClean="0"/>
            </a:br>
            <a:r>
              <a:rPr lang="en-AU" sz="2800" dirty="0" smtClean="0">
                <a:solidFill>
                  <a:srgbClr val="FF0000"/>
                </a:solidFill>
              </a:rPr>
              <a:t>Look South/Walk North</a:t>
            </a:r>
          </a:p>
        </p:txBody>
      </p:sp>
      <p:sp>
        <p:nvSpPr>
          <p:cNvPr id="18435" name="Content Placeholder 2"/>
          <p:cNvSpPr>
            <a:spLocks noGrp="1"/>
          </p:cNvSpPr>
          <p:nvPr>
            <p:ph idx="1"/>
          </p:nvPr>
        </p:nvSpPr>
        <p:spPr>
          <a:xfrm>
            <a:off x="683568" y="1600201"/>
            <a:ext cx="8003232" cy="3701007"/>
          </a:xfrm>
        </p:spPr>
        <p:txBody>
          <a:bodyPr>
            <a:normAutofit/>
          </a:bodyPr>
          <a:lstStyle/>
          <a:p>
            <a:pPr>
              <a:buNone/>
            </a:pPr>
            <a:r>
              <a:rPr lang="en-AU" sz="2000" dirty="0" smtClean="0"/>
              <a:t>What is essential :</a:t>
            </a:r>
          </a:p>
          <a:p>
            <a:pPr>
              <a:buFont typeface="Wingdings" pitchFamily="2" charset="2"/>
              <a:buChar char="ü"/>
            </a:pPr>
            <a:r>
              <a:rPr lang="en-AU" sz="2000" dirty="0" smtClean="0"/>
              <a:t>Fund’s investments are in accordance with your investment strategy</a:t>
            </a:r>
          </a:p>
          <a:p>
            <a:pPr>
              <a:buFont typeface="Wingdings" pitchFamily="2" charset="2"/>
              <a:buChar char="ü"/>
            </a:pPr>
            <a:r>
              <a:rPr lang="en-AU" sz="2000" dirty="0" smtClean="0"/>
              <a:t>Short Term variations are fine</a:t>
            </a:r>
          </a:p>
          <a:p>
            <a:pPr>
              <a:buFont typeface="Wingdings" pitchFamily="2" charset="2"/>
              <a:buNone/>
            </a:pPr>
            <a:endParaRPr lang="en-AU" sz="2000" dirty="0" smtClean="0"/>
          </a:p>
          <a:p>
            <a:pPr>
              <a:buFont typeface="Wingdings" pitchFamily="2" charset="2"/>
              <a:buNone/>
            </a:pPr>
            <a:r>
              <a:rPr lang="en-AU" sz="2000" dirty="0" smtClean="0">
                <a:solidFill>
                  <a:srgbClr val="FF0000"/>
                </a:solidFill>
              </a:rPr>
              <a:t>Example</a:t>
            </a:r>
          </a:p>
          <a:p>
            <a:pPr>
              <a:buFont typeface="Wingdings" pitchFamily="2" charset="2"/>
              <a:buNone/>
            </a:pPr>
            <a:r>
              <a:rPr lang="en-AU" sz="2000" dirty="0" smtClean="0">
                <a:solidFill>
                  <a:srgbClr val="FF0000"/>
                </a:solidFill>
              </a:rPr>
              <a:t>IS</a:t>
            </a:r>
            <a:r>
              <a:rPr lang="en-AU" sz="2000" dirty="0" smtClean="0"/>
              <a:t> = Purchase an asset which can be sold and converted to cash in 90 Days so that Pensions can be paid on time </a:t>
            </a:r>
          </a:p>
          <a:p>
            <a:pPr>
              <a:buFont typeface="Wingdings" pitchFamily="2" charset="2"/>
              <a:buNone/>
            </a:pPr>
            <a:endParaRPr lang="en-AU" sz="2000" dirty="0" smtClean="0"/>
          </a:p>
          <a:p>
            <a:pPr>
              <a:buFont typeface="Wingdings" pitchFamily="2" charset="2"/>
              <a:buNone/>
            </a:pPr>
            <a:r>
              <a:rPr lang="en-AU" sz="2000" dirty="0" smtClean="0">
                <a:solidFill>
                  <a:srgbClr val="FF0000"/>
                </a:solidFill>
              </a:rPr>
              <a:t>Actual Investment</a:t>
            </a:r>
            <a:r>
              <a:rPr lang="en-AU" sz="2000" dirty="0" smtClean="0"/>
              <a:t>: Loan to a Property Developer for 3 Years where Interest will be paid at the end of the term</a:t>
            </a:r>
          </a:p>
        </p:txBody>
      </p:sp>
      <p:pic>
        <p:nvPicPr>
          <p:cNvPr id="18436" name="Picture 7" descr="Logo online smsf audit.JPG"/>
          <p:cNvPicPr>
            <a:picLocks noChangeAspect="1"/>
          </p:cNvPicPr>
          <p:nvPr/>
        </p:nvPicPr>
        <p:blipFill>
          <a:blip r:embed="rId2" cstate="print"/>
          <a:srcRect/>
          <a:stretch>
            <a:fillRect/>
          </a:stretch>
        </p:blipFill>
        <p:spPr bwMode="auto">
          <a:xfrm>
            <a:off x="0" y="5373216"/>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39552" y="188640"/>
            <a:ext cx="8229600" cy="1143000"/>
          </a:xfrm>
        </p:spPr>
        <p:txBody>
          <a:bodyPr/>
          <a:lstStyle/>
          <a:p>
            <a:pPr algn="l"/>
            <a:r>
              <a:rPr lang="en-AU" sz="2800" dirty="0" smtClean="0"/>
              <a:t>Trustees have to take action now		 </a:t>
            </a:r>
          </a:p>
        </p:txBody>
      </p:sp>
      <p:sp>
        <p:nvSpPr>
          <p:cNvPr id="19459" name="Content Placeholder 2"/>
          <p:cNvSpPr>
            <a:spLocks noGrp="1"/>
          </p:cNvSpPr>
          <p:nvPr>
            <p:ph idx="1"/>
          </p:nvPr>
        </p:nvSpPr>
        <p:spPr>
          <a:xfrm>
            <a:off x="395536" y="1196752"/>
            <a:ext cx="8229600" cy="3845024"/>
          </a:xfrm>
        </p:spPr>
        <p:txBody>
          <a:bodyPr/>
          <a:lstStyle/>
          <a:p>
            <a:pPr>
              <a:spcAft>
                <a:spcPts val="600"/>
              </a:spcAft>
            </a:pPr>
            <a:r>
              <a:rPr lang="en-AU" sz="2000" dirty="0" smtClean="0"/>
              <a:t>All Trustees must review their Investment Strategy</a:t>
            </a:r>
          </a:p>
          <a:p>
            <a:pPr>
              <a:spcAft>
                <a:spcPts val="600"/>
              </a:spcAft>
            </a:pPr>
            <a:r>
              <a:rPr lang="en-AU" sz="2000" dirty="0" smtClean="0"/>
              <a:t>Continues Review of Investment Strategy – at least yearly</a:t>
            </a:r>
          </a:p>
          <a:p>
            <a:pPr>
              <a:spcAft>
                <a:spcPts val="600"/>
              </a:spcAft>
            </a:pPr>
            <a:r>
              <a:rPr lang="en-AU" sz="2000" dirty="0" smtClean="0"/>
              <a:t>IS for </a:t>
            </a:r>
            <a:r>
              <a:rPr lang="en-AU" sz="2000" dirty="0" smtClean="0">
                <a:solidFill>
                  <a:srgbClr val="FF0000"/>
                </a:solidFill>
              </a:rPr>
              <a:t>2021-22 should be made available to Auditor </a:t>
            </a:r>
            <a:r>
              <a:rPr lang="en-AU" sz="2000" dirty="0" smtClean="0"/>
              <a:t>for audit of financial statements for year ended 30</a:t>
            </a:r>
            <a:r>
              <a:rPr lang="en-AU" sz="2000" baseline="30000" dirty="0" smtClean="0"/>
              <a:t>th</a:t>
            </a:r>
            <a:r>
              <a:rPr lang="en-AU" sz="2000" dirty="0" smtClean="0"/>
              <a:t> June 2021 </a:t>
            </a:r>
          </a:p>
          <a:p>
            <a:pPr>
              <a:spcAft>
                <a:spcPts val="600"/>
              </a:spcAft>
            </a:pPr>
            <a:r>
              <a:rPr lang="en-AU" sz="2000" dirty="0" smtClean="0">
                <a:solidFill>
                  <a:srgbClr val="FF0000"/>
                </a:solidFill>
              </a:rPr>
              <a:t>Trustees who have invested in Single asset or Single Asset class – ensure reasons for this decision is clearly documented</a:t>
            </a:r>
          </a:p>
          <a:p>
            <a:pPr>
              <a:spcAft>
                <a:spcPts val="600"/>
              </a:spcAft>
            </a:pPr>
            <a:r>
              <a:rPr lang="en-AU" sz="2000" dirty="0" smtClean="0"/>
              <a:t>Minutes to accept &amp; adopt Investment Strategy for the coming year</a:t>
            </a:r>
          </a:p>
          <a:p>
            <a:pPr>
              <a:spcAft>
                <a:spcPts val="600"/>
              </a:spcAft>
            </a:pPr>
            <a:r>
              <a:rPr lang="en-AU" sz="2000" dirty="0" smtClean="0"/>
              <a:t>Implementation of Last year’s Investment Strategy  - Was 2020 – 21 strategy implemented and  is reflected in financial statements </a:t>
            </a:r>
          </a:p>
          <a:p>
            <a:endParaRPr lang="en-AU" dirty="0" smtClean="0"/>
          </a:p>
          <a:p>
            <a:endParaRPr lang="en-AU" dirty="0" smtClean="0"/>
          </a:p>
        </p:txBody>
      </p:sp>
      <p:pic>
        <p:nvPicPr>
          <p:cNvPr id="19460" name="Picture 7" descr="Logo online smsf audit.JPG"/>
          <p:cNvPicPr>
            <a:picLocks noChangeAspect="1"/>
          </p:cNvPicPr>
          <p:nvPr/>
        </p:nvPicPr>
        <p:blipFill>
          <a:blip r:embed="rId2" cstate="print"/>
          <a:srcRect/>
          <a:stretch>
            <a:fillRect/>
          </a:stretch>
        </p:blipFill>
        <p:spPr bwMode="auto">
          <a:xfrm>
            <a:off x="179512" y="5517232"/>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l"/>
            <a:r>
              <a:rPr lang="en-AU" sz="2800" dirty="0" smtClean="0"/>
              <a:t>Accountants and Administrators Role in drafting Investment Strategy </a:t>
            </a:r>
          </a:p>
        </p:txBody>
      </p:sp>
      <p:sp>
        <p:nvSpPr>
          <p:cNvPr id="20483" name="Content Placeholder 2"/>
          <p:cNvSpPr>
            <a:spLocks noGrp="1"/>
          </p:cNvSpPr>
          <p:nvPr>
            <p:ph idx="1"/>
          </p:nvPr>
        </p:nvSpPr>
        <p:spPr>
          <a:xfrm>
            <a:off x="395536" y="1628800"/>
            <a:ext cx="7693025" cy="4235450"/>
          </a:xfrm>
        </p:spPr>
        <p:txBody>
          <a:bodyPr>
            <a:normAutofit fontScale="92500" lnSpcReduction="20000"/>
          </a:bodyPr>
          <a:lstStyle/>
          <a:p>
            <a:pPr>
              <a:spcAft>
                <a:spcPts val="600"/>
              </a:spcAft>
              <a:buNone/>
            </a:pPr>
            <a:r>
              <a:rPr lang="en-AU" sz="2000" b="1" dirty="0" smtClean="0"/>
              <a:t>What are the steps:</a:t>
            </a:r>
          </a:p>
          <a:p>
            <a:pPr>
              <a:spcAft>
                <a:spcPts val="600"/>
              </a:spcAft>
            </a:pPr>
            <a:r>
              <a:rPr lang="en-AU" sz="2000" dirty="0" smtClean="0"/>
              <a:t>Same template IS for all the clients may not work</a:t>
            </a:r>
          </a:p>
          <a:p>
            <a:pPr>
              <a:spcAft>
                <a:spcPts val="600"/>
              </a:spcAft>
            </a:pPr>
            <a:r>
              <a:rPr lang="en-AU" sz="2000" dirty="0" smtClean="0">
                <a:solidFill>
                  <a:srgbClr val="FF0000"/>
                </a:solidFill>
              </a:rPr>
              <a:t>Trustees must write IS </a:t>
            </a:r>
            <a:r>
              <a:rPr lang="en-AU" sz="2000" dirty="0" smtClean="0"/>
              <a:t>and not accountants and administrators</a:t>
            </a:r>
          </a:p>
          <a:p>
            <a:pPr>
              <a:spcAft>
                <a:spcPts val="600"/>
              </a:spcAft>
            </a:pPr>
            <a:r>
              <a:rPr lang="en-AU" sz="2000" dirty="0" smtClean="0">
                <a:solidFill>
                  <a:srgbClr val="FF0000"/>
                </a:solidFill>
              </a:rPr>
              <a:t>Investment Strategy is not a financial product but is financial advice</a:t>
            </a:r>
          </a:p>
          <a:p>
            <a:pPr>
              <a:spcAft>
                <a:spcPts val="600"/>
              </a:spcAft>
            </a:pPr>
            <a:r>
              <a:rPr lang="en-AU" sz="2000" dirty="0" smtClean="0">
                <a:solidFill>
                  <a:srgbClr val="FF0000"/>
                </a:solidFill>
              </a:rPr>
              <a:t>Trustees should tell Accountants </a:t>
            </a:r>
            <a:r>
              <a:rPr lang="en-AU" sz="2000" dirty="0" smtClean="0"/>
              <a:t>and administrators what direction they want fund to take in the coming year –  </a:t>
            </a:r>
            <a:r>
              <a:rPr lang="en-AU" sz="2000" dirty="0" smtClean="0">
                <a:solidFill>
                  <a:srgbClr val="FF0000"/>
                </a:solidFill>
              </a:rPr>
              <a:t>can ask them to assist in drafting an Investment Strategy</a:t>
            </a:r>
          </a:p>
          <a:p>
            <a:pPr>
              <a:spcAft>
                <a:spcPts val="600"/>
              </a:spcAft>
            </a:pPr>
            <a:r>
              <a:rPr lang="en-AU" sz="2000" dirty="0" smtClean="0">
                <a:solidFill>
                  <a:srgbClr val="FF0000"/>
                </a:solidFill>
              </a:rPr>
              <a:t>Accountants and Administrators should ask Trustees where they want to invest before they draft an IS for them - as a part of their administration of the fund</a:t>
            </a:r>
          </a:p>
          <a:p>
            <a:pPr>
              <a:spcAft>
                <a:spcPts val="600"/>
              </a:spcAft>
            </a:pPr>
            <a:r>
              <a:rPr lang="en-AU" sz="2000" dirty="0" smtClean="0"/>
              <a:t>Accountants and Administrators </a:t>
            </a:r>
            <a:r>
              <a:rPr lang="en-AU" sz="2000" dirty="0" smtClean="0">
                <a:solidFill>
                  <a:srgbClr val="FF0000"/>
                </a:solidFill>
              </a:rPr>
              <a:t>can charge a fee for drafting IS </a:t>
            </a:r>
            <a:r>
              <a:rPr lang="en-AU" sz="2000" dirty="0" smtClean="0"/>
              <a:t>once Trustees tell them where they want to invest</a:t>
            </a:r>
          </a:p>
          <a:p>
            <a:pPr>
              <a:spcAft>
                <a:spcPts val="600"/>
              </a:spcAft>
              <a:buFont typeface="Wingdings" pitchFamily="2" charset="2"/>
              <a:buNone/>
            </a:pPr>
            <a:r>
              <a:rPr lang="en-AU" sz="1800" dirty="0" smtClean="0"/>
              <a:t>Or Refer the Trustee to a licensed adviser</a:t>
            </a:r>
          </a:p>
        </p:txBody>
      </p:sp>
      <p:pic>
        <p:nvPicPr>
          <p:cNvPr id="20484" name="Picture 7" descr="Logo online smsf audit.JPG"/>
          <p:cNvPicPr>
            <a:picLocks noChangeAspect="1"/>
          </p:cNvPicPr>
          <p:nvPr/>
        </p:nvPicPr>
        <p:blipFill>
          <a:blip r:embed="rId2" cstate="print"/>
          <a:srcRect/>
          <a:stretch>
            <a:fillRect/>
          </a:stretch>
        </p:blipFill>
        <p:spPr bwMode="auto">
          <a:xfrm>
            <a:off x="0" y="594928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AU" altLang="en-US" sz="3200" smtClean="0"/>
              <a:t>Disclaimer of Legal &amp; Financial Advice</a:t>
            </a:r>
            <a:br>
              <a:rPr lang="en-AU" altLang="en-US" sz="3200" smtClean="0"/>
            </a:br>
            <a:r>
              <a:rPr lang="en-AU" altLang="en-US" sz="3200" smtClean="0"/>
              <a:t>– Educational Purpose Only</a:t>
            </a:r>
          </a:p>
        </p:txBody>
      </p:sp>
      <p:sp>
        <p:nvSpPr>
          <p:cNvPr id="5123" name="Rectangle 3"/>
          <p:cNvSpPr>
            <a:spLocks noGrp="1" noChangeArrowheads="1"/>
          </p:cNvSpPr>
          <p:nvPr>
            <p:ph type="body" idx="1"/>
          </p:nvPr>
        </p:nvSpPr>
        <p:spPr>
          <a:xfrm>
            <a:off x="838200" y="2362200"/>
            <a:ext cx="8054975" cy="3724275"/>
          </a:xfrm>
        </p:spPr>
        <p:txBody>
          <a:bodyPr/>
          <a:lstStyle/>
          <a:p>
            <a:pPr eaLnBrk="1" hangingPunct="1">
              <a:lnSpc>
                <a:spcPct val="80000"/>
              </a:lnSpc>
              <a:buFont typeface="Wingdings" pitchFamily="2" charset="2"/>
              <a:buNone/>
              <a:defRPr/>
            </a:pPr>
            <a:r>
              <a:rPr lang="en-AU" sz="1200" b="1" dirty="0" smtClean="0">
                <a:latin typeface="+mj-lt"/>
              </a:rPr>
              <a:t>Statement</a:t>
            </a:r>
          </a:p>
          <a:p>
            <a:pPr eaLnBrk="1" hangingPunct="1">
              <a:lnSpc>
                <a:spcPct val="80000"/>
              </a:lnSpc>
              <a:buFont typeface="Wingdings" pitchFamily="2" charset="2"/>
              <a:buNone/>
              <a:defRPr/>
            </a:pPr>
            <a:r>
              <a:rPr lang="en-AU" sz="1200" dirty="0" smtClean="0">
                <a:latin typeface="+mj-lt"/>
              </a:rPr>
              <a:t>This paper represents the opinion of the author (s) and not necessarily those of Deed Dot Com Dot Au Pty Ltd. The contents are for general information only. They are not intended as professional advice - for that you should consult a Accountant or other suitably qualified professional. Deed Dot Com dot Au Pty Ltd expressly disclaims all liability for any loss or damage arising from reliance upon any information in this presentation. </a:t>
            </a:r>
          </a:p>
          <a:p>
            <a:pPr eaLnBrk="1" hangingPunct="1">
              <a:lnSpc>
                <a:spcPct val="80000"/>
              </a:lnSpc>
              <a:buFont typeface="Wingdings" pitchFamily="2" charset="2"/>
              <a:buNone/>
              <a:defRPr/>
            </a:pPr>
            <a:endParaRPr lang="en-AU" sz="1200" b="1" dirty="0" smtClean="0">
              <a:latin typeface="+mj-lt"/>
            </a:endParaRPr>
          </a:p>
          <a:p>
            <a:pPr eaLnBrk="1" hangingPunct="1">
              <a:lnSpc>
                <a:spcPct val="80000"/>
              </a:lnSpc>
              <a:buFont typeface="Wingdings" pitchFamily="2" charset="2"/>
              <a:buNone/>
              <a:defRPr/>
            </a:pPr>
            <a:r>
              <a:rPr lang="en-AU" sz="1200" b="1" dirty="0" smtClean="0">
                <a:latin typeface="+mj-lt"/>
              </a:rPr>
              <a:t>Disclaimer </a:t>
            </a:r>
            <a:endParaRPr lang="en-AU" sz="1200" dirty="0" smtClean="0">
              <a:latin typeface="+mj-lt"/>
            </a:endParaRPr>
          </a:p>
          <a:p>
            <a:pPr eaLnBrk="1" hangingPunct="1">
              <a:lnSpc>
                <a:spcPct val="80000"/>
              </a:lnSpc>
              <a:buFont typeface="Wingdings" pitchFamily="2" charset="2"/>
              <a:buNone/>
              <a:defRPr/>
            </a:pPr>
            <a:r>
              <a:rPr lang="en-AU" sz="1200" dirty="0" smtClean="0">
                <a:latin typeface="+mj-lt"/>
              </a:rPr>
              <a:t>The information contained in this presentation is based on the understanding of the author has of the relevant Australian laws as </a:t>
            </a:r>
            <a:r>
              <a:rPr lang="en-AU" sz="1200" dirty="0" smtClean="0">
                <a:solidFill>
                  <a:srgbClr val="FF0000"/>
                </a:solidFill>
                <a:latin typeface="+mj-lt"/>
              </a:rPr>
              <a:t>at 10</a:t>
            </a:r>
            <a:r>
              <a:rPr lang="en-AU" sz="1200" baseline="30000" dirty="0" smtClean="0">
                <a:solidFill>
                  <a:srgbClr val="FF0000"/>
                </a:solidFill>
                <a:latin typeface="+mj-lt"/>
              </a:rPr>
              <a:t>th</a:t>
            </a:r>
            <a:r>
              <a:rPr lang="en-AU" sz="1200" dirty="0" smtClean="0">
                <a:solidFill>
                  <a:srgbClr val="FF0000"/>
                </a:solidFill>
                <a:latin typeface="+mj-lt"/>
              </a:rPr>
              <a:t> Aug 2021</a:t>
            </a:r>
            <a:r>
              <a:rPr lang="en-AU" sz="1200" dirty="0" smtClean="0">
                <a:latin typeface="+mj-lt"/>
              </a:rPr>
              <a:t>. As these laws are subject to change you should refer to ATO’s website or talk to a professional adviser for the most up-to-date information. The information is for adviser use only and is not a substitute for investors seeking advice. While all care has been taken in the preparation of this document (using sources believed to be reliable and accurate), no person, including Deed Dot Com Dot Au Pty Ltd, accepts responsibility for any loss suffered by any person arising from reliance on this information. This update is not financial product advice and does not take into account any individual’s objectives, financial situation or needs. Any examples are for illustrative purposes only and actual risks and benefits will vary depending on each investor’s individual circumstances. You should form your own opinion and take your own legal, taxation and financial advice on the application of the information to your business and your clients. </a:t>
            </a:r>
          </a:p>
        </p:txBody>
      </p:sp>
      <p:pic>
        <p:nvPicPr>
          <p:cNvPr id="4101" name="Picture 7" descr="Logo online smsf audit.JPG"/>
          <p:cNvPicPr>
            <a:picLocks noChangeAspect="1"/>
          </p:cNvPicPr>
          <p:nvPr/>
        </p:nvPicPr>
        <p:blipFill>
          <a:blip r:embed="rId2" cstate="print"/>
          <a:srcRect/>
          <a:stretch>
            <a:fillRect/>
          </a:stretch>
        </p:blipFill>
        <p:spPr bwMode="auto">
          <a:xfrm>
            <a:off x="0" y="522920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l"/>
            <a:r>
              <a:rPr lang="en-AU" sz="2800" dirty="0" smtClean="0"/>
              <a:t>Advisors or Accountants with Limited AFSL -  Role in drafting Investment Strategy</a:t>
            </a:r>
          </a:p>
        </p:txBody>
      </p:sp>
      <p:sp>
        <p:nvSpPr>
          <p:cNvPr id="21507" name="Content Placeholder 2"/>
          <p:cNvSpPr>
            <a:spLocks noGrp="1"/>
          </p:cNvSpPr>
          <p:nvPr>
            <p:ph idx="1"/>
          </p:nvPr>
        </p:nvSpPr>
        <p:spPr>
          <a:xfrm>
            <a:off x="457200" y="1600201"/>
            <a:ext cx="8229600" cy="2404864"/>
          </a:xfrm>
        </p:spPr>
        <p:txBody>
          <a:bodyPr/>
          <a:lstStyle/>
          <a:p>
            <a:pPr>
              <a:spcAft>
                <a:spcPts val="600"/>
              </a:spcAft>
            </a:pPr>
            <a:r>
              <a:rPr lang="en-AU" sz="2000" dirty="0" smtClean="0"/>
              <a:t>Limited AFSL (SMSF) cannot recommend investment products</a:t>
            </a:r>
          </a:p>
          <a:p>
            <a:pPr>
              <a:spcAft>
                <a:spcPts val="600"/>
              </a:spcAft>
            </a:pPr>
            <a:r>
              <a:rPr lang="en-AU" sz="2000" dirty="0" smtClean="0"/>
              <a:t>Fully AFSL holders can recommend asset mix and prepare Investment Strategy for Trustees</a:t>
            </a:r>
          </a:p>
          <a:p>
            <a:pPr>
              <a:spcAft>
                <a:spcPts val="600"/>
              </a:spcAft>
            </a:pPr>
            <a:r>
              <a:rPr lang="en-AU" sz="2000" dirty="0" smtClean="0"/>
              <a:t>Limited AFSL (SMSF) can charge a fee to prepare Investment Strategy </a:t>
            </a:r>
            <a:r>
              <a:rPr lang="en-AU" sz="2000" b="1" dirty="0" smtClean="0">
                <a:solidFill>
                  <a:srgbClr val="FF0000"/>
                </a:solidFill>
              </a:rPr>
              <a:t>ONCE </a:t>
            </a:r>
            <a:r>
              <a:rPr lang="en-AU" sz="2000" dirty="0" smtClean="0">
                <a:solidFill>
                  <a:srgbClr val="FF0000"/>
                </a:solidFill>
              </a:rPr>
              <a:t>Trustees tell them where they want to invest </a:t>
            </a:r>
            <a:r>
              <a:rPr lang="en-AU" sz="2000" dirty="0" smtClean="0"/>
              <a:t>– as a part of their administration of the fund</a:t>
            </a:r>
          </a:p>
        </p:txBody>
      </p:sp>
      <p:pic>
        <p:nvPicPr>
          <p:cNvPr id="21508" name="Picture 7" descr="Logo online smsf audit.JPG"/>
          <p:cNvPicPr>
            <a:picLocks noChangeAspect="1"/>
          </p:cNvPicPr>
          <p:nvPr/>
        </p:nvPicPr>
        <p:blipFill>
          <a:blip r:embed="rId2" cstate="print"/>
          <a:srcRect/>
          <a:stretch>
            <a:fillRect/>
          </a:stretch>
        </p:blipFill>
        <p:spPr bwMode="auto">
          <a:xfrm>
            <a:off x="179512" y="522920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l"/>
            <a:r>
              <a:rPr lang="en-AU" sz="2800" dirty="0" smtClean="0"/>
              <a:t>What should the auditor do?</a:t>
            </a:r>
            <a:br>
              <a:rPr lang="en-AU" sz="2800" dirty="0" smtClean="0"/>
            </a:br>
            <a:r>
              <a:rPr lang="en-AU" sz="2400" dirty="0" smtClean="0">
                <a:solidFill>
                  <a:srgbClr val="FF0000"/>
                </a:solidFill>
              </a:rPr>
              <a:t>Are Investments in financial statements = Investment Strategy ?</a:t>
            </a:r>
          </a:p>
        </p:txBody>
      </p:sp>
      <p:sp>
        <p:nvSpPr>
          <p:cNvPr id="22531" name="Content Placeholder 2"/>
          <p:cNvSpPr>
            <a:spLocks noGrp="1"/>
          </p:cNvSpPr>
          <p:nvPr>
            <p:ph idx="1"/>
          </p:nvPr>
        </p:nvSpPr>
        <p:spPr>
          <a:xfrm>
            <a:off x="467544" y="1412776"/>
            <a:ext cx="8229600" cy="4525963"/>
          </a:xfrm>
        </p:spPr>
        <p:txBody>
          <a:bodyPr/>
          <a:lstStyle/>
          <a:p>
            <a:pPr marL="0" indent="0">
              <a:buFont typeface="Wingdings" pitchFamily="2" charset="2"/>
              <a:buNone/>
            </a:pPr>
            <a:r>
              <a:rPr lang="en-AU" sz="2000" dirty="0" smtClean="0"/>
              <a:t>If the IS does not detail all factors (as above) on how Trustees considered investments including lack of diversification, auditor must:</a:t>
            </a:r>
          </a:p>
          <a:p>
            <a:pPr marL="857250" lvl="1" indent="-457200">
              <a:buFontTx/>
              <a:buAutoNum type="arabicPeriod"/>
            </a:pPr>
            <a:r>
              <a:rPr lang="en-AU" sz="2000" u="sng" dirty="0" smtClean="0">
                <a:solidFill>
                  <a:srgbClr val="FF0000"/>
                </a:solidFill>
              </a:rPr>
              <a:t>Insert a note in the management letter </a:t>
            </a:r>
            <a:r>
              <a:rPr lang="en-AU" sz="2000" dirty="0" smtClean="0"/>
              <a:t>alerting the Trustees the requirements of IS and request to rectify;</a:t>
            </a:r>
          </a:p>
          <a:p>
            <a:pPr marL="1257300" lvl="2" indent="-457200"/>
            <a:r>
              <a:rPr lang="en-AU" sz="2000" dirty="0" smtClean="0">
                <a:solidFill>
                  <a:srgbClr val="FF0000"/>
                </a:solidFill>
              </a:rPr>
              <a:t>You can accept amended Strategy </a:t>
            </a:r>
            <a:r>
              <a:rPr lang="en-AU" sz="2000" dirty="0" smtClean="0"/>
              <a:t>before finalizing Audit</a:t>
            </a:r>
          </a:p>
          <a:p>
            <a:pPr marL="857250" lvl="1" indent="-457200">
              <a:buFontTx/>
              <a:buAutoNum type="arabicPeriod"/>
            </a:pPr>
            <a:r>
              <a:rPr lang="en-AU" sz="2000" b="1" dirty="0" smtClean="0">
                <a:solidFill>
                  <a:srgbClr val="FF0000"/>
                </a:solidFill>
              </a:rPr>
              <a:t>Qualify the </a:t>
            </a:r>
            <a:r>
              <a:rPr lang="en-AU" sz="2000" b="1" u="sng" dirty="0" smtClean="0">
                <a:solidFill>
                  <a:srgbClr val="FF0000"/>
                </a:solidFill>
              </a:rPr>
              <a:t>compliance section </a:t>
            </a:r>
            <a:r>
              <a:rPr lang="en-AU" sz="2000" b="1" dirty="0" smtClean="0">
                <a:solidFill>
                  <a:srgbClr val="FF0000"/>
                </a:solidFill>
              </a:rPr>
              <a:t>of the audit report </a:t>
            </a:r>
            <a:r>
              <a:rPr lang="en-AU" sz="2000" dirty="0" smtClean="0"/>
              <a:t>of the fund; and</a:t>
            </a:r>
          </a:p>
          <a:p>
            <a:pPr marL="857250" lvl="1" indent="-457200">
              <a:buFontTx/>
              <a:buAutoNum type="arabicPeriod"/>
            </a:pPr>
            <a:r>
              <a:rPr lang="en-AU" sz="2000" dirty="0" smtClean="0"/>
              <a:t>Consider lodging an ACR with ATO (trustee behaviour tests).</a:t>
            </a:r>
          </a:p>
          <a:p>
            <a:pPr marL="0" indent="0">
              <a:buFont typeface="Wingdings" pitchFamily="2" charset="2"/>
              <a:buNone/>
            </a:pPr>
            <a:endParaRPr lang="en-AU" sz="2000" dirty="0" smtClean="0"/>
          </a:p>
          <a:p>
            <a:pPr marL="0" indent="0">
              <a:buFont typeface="Wingdings" pitchFamily="2" charset="2"/>
              <a:buNone/>
            </a:pPr>
            <a:r>
              <a:rPr lang="en-AU" sz="2000" dirty="0" smtClean="0"/>
              <a:t>Once ACR is received, ATO will take their decision to charge a penalty to the fund or not. </a:t>
            </a:r>
          </a:p>
          <a:p>
            <a:pPr marL="0" indent="0">
              <a:buFont typeface="Wingdings" pitchFamily="2" charset="2"/>
              <a:buNone/>
            </a:pPr>
            <a:r>
              <a:rPr lang="en-AU" sz="2000" dirty="0" smtClean="0"/>
              <a:t>Maximum Penalty is 20 Points – 1 Point = $210</a:t>
            </a:r>
          </a:p>
          <a:p>
            <a:pPr marL="0" indent="0">
              <a:buFont typeface="Wingdings" pitchFamily="2" charset="2"/>
              <a:buNone/>
            </a:pPr>
            <a:r>
              <a:rPr lang="en-AU" sz="2000" dirty="0" smtClean="0"/>
              <a:t>$4200 Per Trustee (Individual X 4)</a:t>
            </a:r>
          </a:p>
          <a:p>
            <a:pPr marL="0" indent="0">
              <a:buFont typeface="Wingdings" pitchFamily="2" charset="2"/>
              <a:buNone/>
            </a:pPr>
            <a:endParaRPr lang="en-AU" sz="2000" dirty="0" smtClean="0"/>
          </a:p>
        </p:txBody>
      </p:sp>
      <p:pic>
        <p:nvPicPr>
          <p:cNvPr id="22532" name="Picture 7" descr="Logo online smsf audit.JPG"/>
          <p:cNvPicPr>
            <a:picLocks noChangeAspect="1"/>
          </p:cNvPicPr>
          <p:nvPr/>
        </p:nvPicPr>
        <p:blipFill>
          <a:blip r:embed="rId2" cstate="print"/>
          <a:srcRect/>
          <a:stretch>
            <a:fillRect/>
          </a:stretch>
        </p:blipFill>
        <p:spPr bwMode="auto">
          <a:xfrm>
            <a:off x="0" y="558924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l"/>
            <a:r>
              <a:rPr lang="en-AU" sz="2800" dirty="0" smtClean="0"/>
              <a:t>SMSF Auditors Role  - When more than 50% in a Single Asset or Asset Class</a:t>
            </a:r>
          </a:p>
        </p:txBody>
      </p:sp>
      <p:sp>
        <p:nvSpPr>
          <p:cNvPr id="23555" name="Content Placeholder 2"/>
          <p:cNvSpPr>
            <a:spLocks noGrp="1"/>
          </p:cNvSpPr>
          <p:nvPr>
            <p:ph idx="1"/>
          </p:nvPr>
        </p:nvSpPr>
        <p:spPr>
          <a:xfrm>
            <a:off x="755576" y="1556792"/>
            <a:ext cx="7693025" cy="4536504"/>
          </a:xfrm>
        </p:spPr>
        <p:txBody>
          <a:bodyPr>
            <a:normAutofit/>
          </a:bodyPr>
          <a:lstStyle/>
          <a:p>
            <a:pPr marL="0" indent="0">
              <a:buFont typeface="Wingdings" pitchFamily="2" charset="2"/>
              <a:buNone/>
            </a:pPr>
            <a:r>
              <a:rPr lang="en-AU" sz="2000" dirty="0" smtClean="0"/>
              <a:t>Request and review Investment Strategy – How the Trustees considered non-diversification when investing in a single asset or single asset class</a:t>
            </a:r>
          </a:p>
          <a:p>
            <a:pPr lvl="1">
              <a:spcAft>
                <a:spcPts val="600"/>
              </a:spcAft>
            </a:pPr>
            <a:r>
              <a:rPr lang="en-AU" sz="2000" dirty="0" smtClean="0">
                <a:solidFill>
                  <a:srgbClr val="FF0000"/>
                </a:solidFill>
              </a:rPr>
              <a:t>Lack of diversification needs to have been considered </a:t>
            </a:r>
            <a:r>
              <a:rPr lang="en-AU" sz="2000" dirty="0" smtClean="0"/>
              <a:t>= No further action is required </a:t>
            </a:r>
          </a:p>
          <a:p>
            <a:pPr lvl="1">
              <a:spcAft>
                <a:spcPts val="600"/>
              </a:spcAft>
            </a:pPr>
            <a:r>
              <a:rPr lang="en-AU" sz="2000" dirty="0" smtClean="0"/>
              <a:t>Cannot make judgement that a wrong decision is made – even if the fund has made a loss</a:t>
            </a:r>
          </a:p>
          <a:p>
            <a:pPr lvl="1">
              <a:spcAft>
                <a:spcPts val="600"/>
              </a:spcAft>
            </a:pPr>
            <a:r>
              <a:rPr lang="en-AU" sz="2000" dirty="0" smtClean="0"/>
              <a:t>Report to ATO (Contravention Report) and to Trustees (Letter under Section 129 of SIS Act) if Investments are not as per Investment Strategy of the fund</a:t>
            </a:r>
          </a:p>
          <a:p>
            <a:pPr lvl="1">
              <a:spcAft>
                <a:spcPts val="600"/>
              </a:spcAft>
            </a:pPr>
            <a:r>
              <a:rPr lang="en-AU" sz="2000" dirty="0" smtClean="0"/>
              <a:t>If Auditing financials for year ended 30</a:t>
            </a:r>
            <a:r>
              <a:rPr lang="en-AU" sz="2000" baseline="30000" dirty="0" smtClean="0"/>
              <a:t>th</a:t>
            </a:r>
            <a:r>
              <a:rPr lang="en-AU" sz="2000" dirty="0" smtClean="0"/>
              <a:t> June 2021 – Investment strategy made by Trustees for the year 2029 – 22 be reviewed </a:t>
            </a:r>
          </a:p>
        </p:txBody>
      </p:sp>
      <p:pic>
        <p:nvPicPr>
          <p:cNvPr id="23556" name="Picture 7" descr="Logo online smsf audit.JPG"/>
          <p:cNvPicPr>
            <a:picLocks noChangeAspect="1"/>
          </p:cNvPicPr>
          <p:nvPr/>
        </p:nvPicPr>
        <p:blipFill>
          <a:blip r:embed="rId2" cstate="print"/>
          <a:srcRect/>
          <a:stretch>
            <a:fillRect/>
          </a:stretch>
        </p:blipFill>
        <p:spPr bwMode="auto">
          <a:xfrm>
            <a:off x="0" y="5517232"/>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8"/>
            <a:ext cx="8229600" cy="922114"/>
          </a:xfrm>
        </p:spPr>
        <p:txBody>
          <a:bodyPr/>
          <a:lstStyle/>
          <a:p>
            <a:pPr algn="l"/>
            <a:r>
              <a:rPr lang="en-AU" sz="2800" dirty="0" smtClean="0"/>
              <a:t>Is using an IS template safe?</a:t>
            </a:r>
          </a:p>
        </p:txBody>
      </p:sp>
      <p:sp>
        <p:nvSpPr>
          <p:cNvPr id="3" name="Content Placeholder 2"/>
          <p:cNvSpPr>
            <a:spLocks noGrp="1"/>
          </p:cNvSpPr>
          <p:nvPr>
            <p:ph idx="1"/>
          </p:nvPr>
        </p:nvSpPr>
        <p:spPr>
          <a:xfrm>
            <a:off x="457200" y="1268761"/>
            <a:ext cx="8229600" cy="4392488"/>
          </a:xfrm>
        </p:spPr>
        <p:txBody>
          <a:bodyPr/>
          <a:lstStyle/>
          <a:p>
            <a:pPr>
              <a:buNone/>
              <a:defRPr/>
            </a:pPr>
            <a:r>
              <a:rPr lang="en-AU" sz="2000" dirty="0" smtClean="0">
                <a:solidFill>
                  <a:srgbClr val="FF0000"/>
                </a:solidFill>
              </a:rPr>
              <a:t>Dangers of using a template</a:t>
            </a:r>
          </a:p>
          <a:p>
            <a:pPr>
              <a:defRPr/>
            </a:pPr>
            <a:r>
              <a:rPr lang="en-AU" sz="2000" dirty="0" smtClean="0"/>
              <a:t>It is possible that one template will suite one type of fund – </a:t>
            </a:r>
            <a:r>
              <a:rPr lang="en-AU" sz="2000" dirty="0" smtClean="0">
                <a:solidFill>
                  <a:srgbClr val="FF0000"/>
                </a:solidFill>
              </a:rPr>
              <a:t>but one template will not suite all funds</a:t>
            </a:r>
            <a:r>
              <a:rPr lang="en-AU" sz="2000" dirty="0" smtClean="0"/>
              <a:t> – maybe we </a:t>
            </a:r>
            <a:r>
              <a:rPr lang="en-AU" sz="2000" dirty="0" smtClean="0">
                <a:solidFill>
                  <a:srgbClr val="FF0000"/>
                </a:solidFill>
              </a:rPr>
              <a:t>need several templates</a:t>
            </a:r>
          </a:p>
          <a:p>
            <a:pPr>
              <a:defRPr/>
            </a:pPr>
            <a:r>
              <a:rPr lang="en-AU" sz="2000" dirty="0" smtClean="0"/>
              <a:t>Investment class of </a:t>
            </a:r>
            <a:r>
              <a:rPr lang="en-AU" sz="2000" dirty="0" smtClean="0">
                <a:solidFill>
                  <a:srgbClr val="FF0000"/>
                </a:solidFill>
              </a:rPr>
              <a:t>0% - 100% should no longer be used</a:t>
            </a:r>
          </a:p>
          <a:p>
            <a:pPr>
              <a:defRPr/>
            </a:pPr>
            <a:r>
              <a:rPr lang="en-AU" sz="2000" dirty="0" smtClean="0"/>
              <a:t>ATO wants to see some sort of personalization for each fund / Each Fund / Trustee are different</a:t>
            </a:r>
          </a:p>
          <a:p>
            <a:pPr>
              <a:defRPr/>
            </a:pPr>
            <a:r>
              <a:rPr lang="en-AU" sz="2000" dirty="0" smtClean="0"/>
              <a:t>Insurance requirement – an annual review of whether </a:t>
            </a:r>
          </a:p>
          <a:p>
            <a:pPr lvl="1">
              <a:defRPr/>
            </a:pPr>
            <a:r>
              <a:rPr lang="en-AU" sz="2000" dirty="0" smtClean="0">
                <a:ea typeface="+mn-ea"/>
              </a:rPr>
              <a:t>life, </a:t>
            </a:r>
          </a:p>
          <a:p>
            <a:pPr lvl="1">
              <a:defRPr/>
            </a:pPr>
            <a:r>
              <a:rPr lang="en-AU" sz="2000" dirty="0" smtClean="0">
                <a:ea typeface="+mn-ea"/>
              </a:rPr>
              <a:t>permanent incapacity or </a:t>
            </a:r>
          </a:p>
          <a:p>
            <a:pPr lvl="1">
              <a:defRPr/>
            </a:pPr>
            <a:r>
              <a:rPr lang="en-AU" sz="2000" dirty="0" smtClean="0">
                <a:ea typeface="+mn-ea"/>
              </a:rPr>
              <a:t>temporary incapacity insurance</a:t>
            </a:r>
          </a:p>
          <a:p>
            <a:pPr indent="15875">
              <a:buFont typeface="Wingdings" pitchFamily="2" charset="2"/>
              <a:buNone/>
              <a:defRPr/>
            </a:pPr>
            <a:r>
              <a:rPr lang="en-AU" sz="2000" dirty="0" smtClean="0"/>
              <a:t> is appropriate for one or more members.</a:t>
            </a:r>
          </a:p>
          <a:p>
            <a:pPr>
              <a:defRPr/>
            </a:pPr>
            <a:endParaRPr lang="en-AU" sz="2000" dirty="0" smtClean="0"/>
          </a:p>
          <a:p>
            <a:pPr>
              <a:defRPr/>
            </a:pPr>
            <a:endParaRPr lang="en-AU" dirty="0"/>
          </a:p>
        </p:txBody>
      </p:sp>
      <p:pic>
        <p:nvPicPr>
          <p:cNvPr id="24580" name="Picture 7" descr="Logo online smsf audit.JPG"/>
          <p:cNvPicPr>
            <a:picLocks noChangeAspect="1"/>
          </p:cNvPicPr>
          <p:nvPr/>
        </p:nvPicPr>
        <p:blipFill>
          <a:blip r:embed="rId2" cstate="print"/>
          <a:srcRect/>
          <a:stretch>
            <a:fillRect/>
          </a:stretch>
        </p:blipFill>
        <p:spPr bwMode="auto">
          <a:xfrm>
            <a:off x="179512" y="5301208"/>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l"/>
            <a:r>
              <a:rPr lang="en-AU" sz="2800" dirty="0" smtClean="0"/>
              <a:t>SMSF Auditor – </a:t>
            </a:r>
            <a:r>
              <a:rPr lang="en-AU" sz="2800" dirty="0" smtClean="0">
                <a:solidFill>
                  <a:srgbClr val="FF0000"/>
                </a:solidFill>
              </a:rPr>
              <a:t>how to smell a rat</a:t>
            </a:r>
            <a:br>
              <a:rPr lang="en-AU" sz="2800" dirty="0" smtClean="0">
                <a:solidFill>
                  <a:srgbClr val="FF0000"/>
                </a:solidFill>
              </a:rPr>
            </a:br>
            <a:r>
              <a:rPr lang="en-AU" sz="2800" dirty="0" smtClean="0">
                <a:solidFill>
                  <a:srgbClr val="FF0000"/>
                </a:solidFill>
              </a:rPr>
              <a:t>- An Auditor must have a sceptical mind</a:t>
            </a:r>
          </a:p>
        </p:txBody>
      </p:sp>
      <p:sp>
        <p:nvSpPr>
          <p:cNvPr id="25603" name="Content Placeholder 2"/>
          <p:cNvSpPr>
            <a:spLocks noGrp="1"/>
          </p:cNvSpPr>
          <p:nvPr>
            <p:ph idx="1"/>
          </p:nvPr>
        </p:nvSpPr>
        <p:spPr>
          <a:xfrm>
            <a:off x="467544" y="1412776"/>
            <a:ext cx="8229600" cy="3917032"/>
          </a:xfrm>
        </p:spPr>
        <p:txBody>
          <a:bodyPr/>
          <a:lstStyle/>
          <a:p>
            <a:pPr>
              <a:buFont typeface="Wingdings" pitchFamily="2" charset="2"/>
              <a:buNone/>
            </a:pPr>
            <a:r>
              <a:rPr lang="en-AU" sz="2000" b="1" dirty="0" smtClean="0"/>
              <a:t>Single Asset &amp; LRBA </a:t>
            </a:r>
          </a:p>
          <a:p>
            <a:pPr lvl="1"/>
            <a:r>
              <a:rPr lang="en-AU" sz="1800" dirty="0" smtClean="0"/>
              <a:t>Is the property investment a loss after gearing </a:t>
            </a:r>
          </a:p>
          <a:p>
            <a:pPr lvl="1"/>
            <a:r>
              <a:rPr lang="en-AU" sz="1800" dirty="0" smtClean="0"/>
              <a:t>Related party loan to SMSF</a:t>
            </a:r>
          </a:p>
          <a:p>
            <a:pPr lvl="1"/>
            <a:r>
              <a:rPr lang="en-AU" sz="1800" dirty="0" smtClean="0"/>
              <a:t>Lease to a related party – BRP</a:t>
            </a:r>
          </a:p>
          <a:p>
            <a:pPr>
              <a:buFont typeface="Wingdings" pitchFamily="2" charset="2"/>
              <a:buNone/>
            </a:pPr>
            <a:endParaRPr lang="en-AU" sz="2000" b="1" dirty="0" smtClean="0"/>
          </a:p>
          <a:p>
            <a:pPr>
              <a:buFont typeface="Wingdings" pitchFamily="2" charset="2"/>
              <a:buNone/>
            </a:pPr>
            <a:r>
              <a:rPr lang="en-AU" sz="2000" b="1" dirty="0" smtClean="0"/>
              <a:t>Investment in Trust / Syndicate</a:t>
            </a:r>
          </a:p>
          <a:p>
            <a:pPr lvl="1"/>
            <a:r>
              <a:rPr lang="en-AU" sz="1800" dirty="0" smtClean="0"/>
              <a:t>Is the trust losing money</a:t>
            </a:r>
          </a:p>
          <a:p>
            <a:pPr lvl="1"/>
            <a:r>
              <a:rPr lang="en-AU" sz="1800" dirty="0" smtClean="0"/>
              <a:t>Level of gearing by the trust</a:t>
            </a:r>
          </a:p>
          <a:p>
            <a:pPr lvl="1"/>
            <a:r>
              <a:rPr lang="en-AU" sz="1800" dirty="0" smtClean="0"/>
              <a:t>Lending to Property Developers</a:t>
            </a:r>
          </a:p>
          <a:p>
            <a:pPr lvl="1"/>
            <a:endParaRPr lang="en-AU" sz="1800" dirty="0" smtClean="0"/>
          </a:p>
          <a:p>
            <a:pPr>
              <a:buFont typeface="Wingdings" pitchFamily="2" charset="2"/>
              <a:buNone/>
            </a:pPr>
            <a:r>
              <a:rPr lang="en-AU" sz="2000" b="1" dirty="0" smtClean="0"/>
              <a:t>Is the fund set up by a property group / One Stop shop</a:t>
            </a:r>
          </a:p>
          <a:p>
            <a:pPr>
              <a:buFont typeface="Wingdings" pitchFamily="2" charset="2"/>
              <a:buNone/>
            </a:pPr>
            <a:endParaRPr lang="en-AU" dirty="0" smtClean="0"/>
          </a:p>
          <a:p>
            <a:pPr>
              <a:buFont typeface="Wingdings" pitchFamily="2" charset="2"/>
              <a:buNone/>
            </a:pPr>
            <a:endParaRPr lang="en-AU" dirty="0" smtClean="0"/>
          </a:p>
          <a:p>
            <a:pPr>
              <a:buFont typeface="Wingdings" pitchFamily="2" charset="2"/>
              <a:buNone/>
            </a:pPr>
            <a:endParaRPr lang="en-AU" dirty="0" smtClean="0"/>
          </a:p>
          <a:p>
            <a:pPr lvl="1"/>
            <a:endParaRPr lang="en-AU" dirty="0" smtClean="0"/>
          </a:p>
          <a:p>
            <a:endParaRPr lang="en-AU" dirty="0" smtClean="0"/>
          </a:p>
          <a:p>
            <a:endParaRPr lang="en-AU" dirty="0" smtClean="0"/>
          </a:p>
        </p:txBody>
      </p:sp>
      <p:pic>
        <p:nvPicPr>
          <p:cNvPr id="25604" name="Picture 7" descr="Logo online smsf audit.JPG"/>
          <p:cNvPicPr>
            <a:picLocks noChangeAspect="1"/>
          </p:cNvPicPr>
          <p:nvPr/>
        </p:nvPicPr>
        <p:blipFill>
          <a:blip r:embed="rId2" cstate="print"/>
          <a:srcRect/>
          <a:stretch>
            <a:fillRect/>
          </a:stretch>
        </p:blipFill>
        <p:spPr bwMode="auto">
          <a:xfrm>
            <a:off x="0" y="5373216"/>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Rectangle 5"/>
          <p:cNvSpPr>
            <a:spLocks noChangeArrowheads="1"/>
          </p:cNvSpPr>
          <p:nvPr/>
        </p:nvSpPr>
        <p:spPr bwMode="auto">
          <a:xfrm>
            <a:off x="323850" y="0"/>
            <a:ext cx="8229600" cy="1143000"/>
          </a:xfrm>
          <a:prstGeom prst="rect">
            <a:avLst/>
          </a:prstGeom>
          <a:noFill/>
          <a:ln w="9525">
            <a:noFill/>
            <a:miter lim="800000"/>
            <a:headEnd/>
            <a:tailEnd/>
          </a:ln>
        </p:spPr>
        <p:txBody>
          <a:bodyPr anchor="ctr"/>
          <a:lstStyle/>
          <a:p>
            <a:pPr algn="ctr" eaLnBrk="1" hangingPunct="1"/>
            <a:r>
              <a:rPr lang="en-US" altLang="en-US" sz="4400">
                <a:solidFill>
                  <a:schemeClr val="tx2"/>
                </a:solidFill>
              </a:rPr>
              <a:t>Any Questions ??</a:t>
            </a:r>
          </a:p>
        </p:txBody>
      </p:sp>
      <p:pic>
        <p:nvPicPr>
          <p:cNvPr id="26627" name="Picture 7" descr="business-solutions-compliance-page-1-image-1"/>
          <p:cNvPicPr>
            <a:picLocks noChangeAspect="1" noChangeArrowheads="1"/>
          </p:cNvPicPr>
          <p:nvPr/>
        </p:nvPicPr>
        <p:blipFill>
          <a:blip r:embed="rId3" cstate="print"/>
          <a:srcRect/>
          <a:stretch>
            <a:fillRect/>
          </a:stretch>
        </p:blipFill>
        <p:spPr bwMode="auto">
          <a:xfrm>
            <a:off x="0" y="2636838"/>
            <a:ext cx="9144000" cy="4221162"/>
          </a:xfrm>
          <a:prstGeom prst="rect">
            <a:avLst/>
          </a:prstGeom>
          <a:noFill/>
          <a:ln w="9525">
            <a:noFill/>
            <a:miter lim="800000"/>
            <a:headEnd/>
            <a:tailEnd/>
          </a:ln>
        </p:spPr>
      </p:pic>
      <p:sp>
        <p:nvSpPr>
          <p:cNvPr id="26628" name="Rectangle 3"/>
          <p:cNvSpPr>
            <a:spLocks noChangeArrowheads="1"/>
          </p:cNvSpPr>
          <p:nvPr/>
        </p:nvSpPr>
        <p:spPr bwMode="auto">
          <a:xfrm>
            <a:off x="0" y="836712"/>
            <a:ext cx="4572000" cy="1143000"/>
          </a:xfrm>
          <a:prstGeom prst="rect">
            <a:avLst/>
          </a:prstGeom>
          <a:noFill/>
          <a:ln w="9525">
            <a:noFill/>
            <a:miter lim="800000"/>
            <a:headEnd/>
            <a:tailEnd/>
          </a:ln>
        </p:spPr>
        <p:txBody>
          <a:bodyPr anchor="ctr"/>
          <a:lstStyle/>
          <a:p>
            <a:pPr algn="ctr" eaLnBrk="1" hangingPunct="1">
              <a:lnSpc>
                <a:spcPct val="90000"/>
              </a:lnSpc>
            </a:pPr>
            <a:r>
              <a:rPr lang="en-AU" altLang="en-US" sz="2000" dirty="0"/>
              <a:t>Manoj Abichandani</a:t>
            </a:r>
            <a:endParaRPr lang="en-US" altLang="en-US" sz="1400" dirty="0"/>
          </a:p>
        </p:txBody>
      </p:sp>
      <p:sp>
        <p:nvSpPr>
          <p:cNvPr id="26629" name="Rectangle 4"/>
          <p:cNvSpPr>
            <a:spLocks noChangeArrowheads="1"/>
          </p:cNvSpPr>
          <p:nvPr/>
        </p:nvSpPr>
        <p:spPr bwMode="auto">
          <a:xfrm>
            <a:off x="467544" y="1628800"/>
            <a:ext cx="3600450" cy="584200"/>
          </a:xfrm>
          <a:prstGeom prst="rect">
            <a:avLst/>
          </a:prstGeom>
          <a:noFill/>
          <a:ln w="9525">
            <a:noFill/>
            <a:miter lim="800000"/>
            <a:headEnd/>
            <a:tailEnd/>
          </a:ln>
        </p:spPr>
        <p:txBody>
          <a:bodyPr>
            <a:spAutoFit/>
          </a:bodyPr>
          <a:lstStyle/>
          <a:p>
            <a:pPr eaLnBrk="1" hangingPunct="1"/>
            <a:r>
              <a:rPr lang="en-AU" altLang="en-US" sz="1600" dirty="0"/>
              <a:t>ASIC Approved SMSF Auditor </a:t>
            </a:r>
          </a:p>
          <a:p>
            <a:pPr eaLnBrk="1" hangingPunct="1"/>
            <a:r>
              <a:rPr lang="en-AU" altLang="en-US" sz="1600" dirty="0"/>
              <a:t>SMSF Specialist  (UNSW)</a:t>
            </a:r>
          </a:p>
        </p:txBody>
      </p:sp>
      <p:pic>
        <p:nvPicPr>
          <p:cNvPr id="26630" name="Picture 7" descr="Logo online smsf audit.JPG"/>
          <p:cNvPicPr>
            <a:picLocks noChangeAspect="1"/>
          </p:cNvPicPr>
          <p:nvPr/>
        </p:nvPicPr>
        <p:blipFill>
          <a:blip r:embed="rId4" cstate="print"/>
          <a:srcRect/>
          <a:stretch>
            <a:fillRect/>
          </a:stretch>
        </p:blipFill>
        <p:spPr bwMode="auto">
          <a:xfrm>
            <a:off x="0" y="6134100"/>
            <a:ext cx="3067050" cy="723900"/>
          </a:xfrm>
          <a:prstGeom prst="rect">
            <a:avLst/>
          </a:prstGeom>
          <a:noFill/>
          <a:ln w="9525">
            <a:noFill/>
            <a:miter lim="800000"/>
            <a:headEnd/>
            <a:tailEnd/>
          </a:ln>
        </p:spPr>
      </p:pic>
      <p:sp>
        <p:nvSpPr>
          <p:cNvPr id="7" name="Subtitle 2"/>
          <p:cNvSpPr>
            <a:spLocks noGrp="1"/>
          </p:cNvSpPr>
          <p:nvPr>
            <p:ph type="subTitle" idx="1"/>
          </p:nvPr>
        </p:nvSpPr>
        <p:spPr>
          <a:xfrm>
            <a:off x="5580112" y="1052736"/>
            <a:ext cx="3312368" cy="1714512"/>
          </a:xfrm>
        </p:spPr>
        <p:txBody>
          <a:bodyPr>
            <a:normAutofit/>
          </a:bodyPr>
          <a:lstStyle/>
          <a:p>
            <a:pPr algn="l"/>
            <a:r>
              <a:rPr lang="en-US" sz="1800" dirty="0" smtClean="0">
                <a:solidFill>
                  <a:schemeClr val="tx1"/>
                </a:solidFill>
              </a:rPr>
              <a:t>please visit our websites: </a:t>
            </a:r>
          </a:p>
          <a:p>
            <a:pPr algn="l"/>
            <a:r>
              <a:rPr lang="en-US" sz="1800" dirty="0" smtClean="0">
                <a:solidFill>
                  <a:schemeClr val="tx1"/>
                </a:solidFill>
                <a:hlinkClick r:id="rId5"/>
              </a:rPr>
              <a:t>www.trustdeed.com.au</a:t>
            </a:r>
            <a:r>
              <a:rPr lang="en-US" sz="1800" dirty="0" smtClean="0">
                <a:solidFill>
                  <a:schemeClr val="tx1"/>
                </a:solidFill>
              </a:rPr>
              <a:t> </a:t>
            </a:r>
          </a:p>
          <a:p>
            <a:pPr algn="l"/>
            <a:r>
              <a:rPr lang="en-US" sz="1800" dirty="0" smtClean="0">
                <a:solidFill>
                  <a:schemeClr val="tx1"/>
                </a:solidFill>
                <a:hlinkClick r:id="rId6"/>
              </a:rPr>
              <a:t>www.onlinesmsfaudit.com.au</a:t>
            </a:r>
            <a:r>
              <a:rPr lang="en-US" sz="1800" dirty="0" smtClean="0">
                <a:solidFill>
                  <a:schemeClr val="tx1"/>
                </a:solidFill>
              </a:rPr>
              <a:t> </a:t>
            </a:r>
          </a:p>
          <a:p>
            <a:pPr algn="l"/>
            <a:r>
              <a:rPr lang="en-US" sz="1800" u="sng" dirty="0" smtClean="0">
                <a:solidFill>
                  <a:srgbClr val="00B0F0"/>
                </a:solidFill>
                <a:hlinkClick r:id="rId7"/>
              </a:rPr>
              <a:t>www.justsign.com.au</a:t>
            </a:r>
            <a:r>
              <a:rPr lang="en-US" sz="1800" dirty="0" smtClean="0">
                <a:solidFill>
                  <a:schemeClr val="tx1"/>
                </a:solidFill>
              </a:rPr>
              <a:t> </a:t>
            </a:r>
          </a:p>
          <a:p>
            <a:pPr algn="l"/>
            <a:r>
              <a:rPr lang="en-US" sz="1800" dirty="0" smtClean="0">
                <a:solidFill>
                  <a:schemeClr val="tx1"/>
                </a:solidFill>
              </a:rPr>
              <a:t>and chat with our agent.</a:t>
            </a:r>
            <a:endParaRPr lang="en-US" sz="1800" dirty="0">
              <a:solidFill>
                <a:schemeClr val="tx1"/>
              </a:solidFill>
            </a:endParaRPr>
          </a:p>
        </p:txBody>
      </p:sp>
      <p:sp>
        <p:nvSpPr>
          <p:cNvPr id="8" name="TextBox 7"/>
          <p:cNvSpPr txBox="1"/>
          <p:nvPr/>
        </p:nvSpPr>
        <p:spPr>
          <a:xfrm>
            <a:off x="5220072" y="3068960"/>
            <a:ext cx="3923928" cy="1785104"/>
          </a:xfrm>
          <a:prstGeom prst="rect">
            <a:avLst/>
          </a:prstGeom>
          <a:noFill/>
        </p:spPr>
        <p:txBody>
          <a:bodyPr wrap="square" rtlCol="0">
            <a:spAutoFit/>
          </a:bodyPr>
          <a:lstStyle/>
          <a:p>
            <a:r>
              <a:rPr lang="en-US" dirty="0" smtClean="0"/>
              <a:t>Alternatively,  you - contact us </a:t>
            </a:r>
            <a:r>
              <a:rPr lang="en-US" sz="2000" b="1" dirty="0" smtClean="0"/>
              <a:t>0296844199</a:t>
            </a:r>
            <a:r>
              <a:rPr lang="en-US" dirty="0" smtClean="0"/>
              <a:t>  or  </a:t>
            </a:r>
          </a:p>
          <a:p>
            <a:r>
              <a:rPr lang="en-US" dirty="0" smtClean="0"/>
              <a:t>Email us at </a:t>
            </a:r>
          </a:p>
          <a:p>
            <a:r>
              <a:rPr lang="en-US" dirty="0" smtClean="0">
                <a:hlinkClick r:id="rId8"/>
              </a:rPr>
              <a:t>sales@trustdeed.com.au</a:t>
            </a:r>
            <a:r>
              <a:rPr lang="en-US" dirty="0" smtClean="0"/>
              <a:t> </a:t>
            </a:r>
          </a:p>
          <a:p>
            <a:r>
              <a:rPr lang="en-US" dirty="0" smtClean="0">
                <a:hlinkClick r:id="rId9"/>
              </a:rPr>
              <a:t>sales@onlinesmsfaudit.com.au</a:t>
            </a:r>
            <a:endParaRPr lang="en-US" dirty="0" smtClean="0"/>
          </a:p>
          <a:p>
            <a:r>
              <a:rPr lang="en-US" u="sng" dirty="0" smtClean="0">
                <a:hlinkClick r:id="rId10"/>
              </a:rPr>
              <a:t>sales@justsign.com.au</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9114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AU" altLang="en-US" smtClean="0"/>
              <a:t>AGENDA</a:t>
            </a:r>
          </a:p>
        </p:txBody>
      </p:sp>
      <p:sp>
        <p:nvSpPr>
          <p:cNvPr id="5123" name="Content Placeholder 2"/>
          <p:cNvSpPr>
            <a:spLocks noGrp="1"/>
          </p:cNvSpPr>
          <p:nvPr>
            <p:ph idx="1"/>
          </p:nvPr>
        </p:nvSpPr>
        <p:spPr/>
        <p:txBody>
          <a:bodyPr>
            <a:normAutofit/>
          </a:bodyPr>
          <a:lstStyle/>
          <a:p>
            <a:r>
              <a:rPr lang="en-AU" altLang="en-US" sz="2000" dirty="0" smtClean="0"/>
              <a:t>What are the new ATO guidelines (Introduced on 17</a:t>
            </a:r>
            <a:r>
              <a:rPr lang="en-AU" altLang="en-US" sz="2000" baseline="30000" dirty="0" smtClean="0"/>
              <a:t>th</a:t>
            </a:r>
            <a:r>
              <a:rPr lang="en-AU" altLang="en-US" sz="2000" dirty="0" smtClean="0"/>
              <a:t> Feb 2020) on how an Investment Strategy of an SMSF should look like</a:t>
            </a:r>
          </a:p>
          <a:p>
            <a:pPr lvl="2"/>
            <a:r>
              <a:rPr lang="en-AU" altLang="en-US" sz="2000" dirty="0" smtClean="0"/>
              <a:t>Are they only for single asset funds which borrowings </a:t>
            </a:r>
          </a:p>
          <a:p>
            <a:pPr lvl="2"/>
            <a:r>
              <a:rPr lang="en-AU" altLang="en-US" sz="2000" dirty="0" smtClean="0"/>
              <a:t>Effect of ASX &amp; Property Market on Investment Strategy over the past 12 months</a:t>
            </a:r>
          </a:p>
          <a:p>
            <a:pPr lvl="2"/>
            <a:r>
              <a:rPr lang="en-AU" altLang="en-US" sz="2000" dirty="0" smtClean="0"/>
              <a:t>How to Prepare  an </a:t>
            </a:r>
            <a:r>
              <a:rPr lang="en-AU" altLang="en-US" sz="2000" smtClean="0"/>
              <a:t>Investment Strategy</a:t>
            </a:r>
          </a:p>
          <a:p>
            <a:pPr lvl="2"/>
            <a:endParaRPr lang="en-AU" altLang="en-US" sz="2000" dirty="0" smtClean="0"/>
          </a:p>
          <a:p>
            <a:r>
              <a:rPr lang="en-AU" altLang="en-US" sz="2000" dirty="0" smtClean="0"/>
              <a:t>How trustees can unknowingly breach this rule and what remedial action is required under SIS Act to avoid paying penalties - $4200 per trustee</a:t>
            </a:r>
          </a:p>
        </p:txBody>
      </p:sp>
      <p:pic>
        <p:nvPicPr>
          <p:cNvPr id="5124" name="Picture 7" descr="Logo online smsf audit.JPG"/>
          <p:cNvPicPr>
            <a:picLocks noChangeAspect="1"/>
          </p:cNvPicPr>
          <p:nvPr/>
        </p:nvPicPr>
        <p:blipFill>
          <a:blip r:embed="rId2" cstate="print"/>
          <a:srcRect/>
          <a:stretch>
            <a:fillRect/>
          </a:stretch>
        </p:blipFill>
        <p:spPr bwMode="auto">
          <a:xfrm>
            <a:off x="0" y="522920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43000"/>
          </a:xfrm>
        </p:spPr>
        <p:txBody>
          <a:bodyPr>
            <a:normAutofit/>
          </a:bodyPr>
          <a:lstStyle/>
          <a:p>
            <a:pPr algn="l"/>
            <a:r>
              <a:rPr lang="en-AU" sz="2800" dirty="0" smtClean="0"/>
              <a:t>Investment Strategy of previous financial year will not work</a:t>
            </a:r>
            <a:endParaRPr lang="en-AU" sz="2800" dirty="0"/>
          </a:p>
        </p:txBody>
      </p:sp>
      <p:sp>
        <p:nvSpPr>
          <p:cNvPr id="3" name="Content Placeholder 2"/>
          <p:cNvSpPr>
            <a:spLocks noGrp="1"/>
          </p:cNvSpPr>
          <p:nvPr>
            <p:ph idx="1"/>
          </p:nvPr>
        </p:nvSpPr>
        <p:spPr/>
        <p:txBody>
          <a:bodyPr>
            <a:normAutofit/>
          </a:bodyPr>
          <a:lstStyle/>
          <a:p>
            <a:pPr>
              <a:buNone/>
            </a:pPr>
            <a:r>
              <a:rPr lang="en-AU" sz="2000" b="1" dirty="0" smtClean="0"/>
              <a:t>ASX 200 </a:t>
            </a:r>
          </a:p>
          <a:p>
            <a:pPr>
              <a:buNone/>
            </a:pPr>
            <a:r>
              <a:rPr lang="en-AU" sz="2000" dirty="0" smtClean="0"/>
              <a:t>30</a:t>
            </a:r>
            <a:r>
              <a:rPr lang="en-AU" sz="2000" baseline="30000" dirty="0" smtClean="0"/>
              <a:t>th</a:t>
            </a:r>
            <a:r>
              <a:rPr lang="en-AU" sz="2000" dirty="0" smtClean="0"/>
              <a:t> June 2020 = 5904.10</a:t>
            </a:r>
          </a:p>
          <a:p>
            <a:pPr>
              <a:buNone/>
            </a:pPr>
            <a:r>
              <a:rPr lang="en-AU" sz="2000" dirty="0" smtClean="0"/>
              <a:t>30</a:t>
            </a:r>
            <a:r>
              <a:rPr lang="en-AU" sz="2000" baseline="30000" dirty="0" smtClean="0"/>
              <a:t>th</a:t>
            </a:r>
            <a:r>
              <a:rPr lang="en-AU" sz="2000" dirty="0" smtClean="0"/>
              <a:t> June 2021  = 7313.00</a:t>
            </a:r>
          </a:p>
          <a:p>
            <a:pPr>
              <a:buNone/>
            </a:pPr>
            <a:r>
              <a:rPr lang="en-AU" sz="2000" dirty="0" smtClean="0"/>
              <a:t>23.92% higher</a:t>
            </a:r>
          </a:p>
          <a:p>
            <a:pPr>
              <a:buNone/>
            </a:pPr>
            <a:endParaRPr lang="en-AU" sz="2000" dirty="0" smtClean="0"/>
          </a:p>
          <a:p>
            <a:pPr>
              <a:buNone/>
            </a:pPr>
            <a:r>
              <a:rPr lang="en-AU" sz="2000" b="1" dirty="0" smtClean="0"/>
              <a:t>Property</a:t>
            </a:r>
          </a:p>
          <a:p>
            <a:pPr>
              <a:buNone/>
            </a:pPr>
            <a:r>
              <a:rPr lang="en-AU" sz="2000" dirty="0" smtClean="0"/>
              <a:t>Sydney 19%</a:t>
            </a:r>
          </a:p>
          <a:p>
            <a:pPr>
              <a:buNone/>
            </a:pPr>
            <a:r>
              <a:rPr lang="en-AU" sz="2000" dirty="0" smtClean="0"/>
              <a:t>Melbourne 11%</a:t>
            </a:r>
          </a:p>
          <a:p>
            <a:pPr>
              <a:buNone/>
            </a:pPr>
            <a:r>
              <a:rPr lang="en-AU" sz="2000" dirty="0" smtClean="0"/>
              <a:t>Brisbane 18%</a:t>
            </a:r>
          </a:p>
          <a:p>
            <a:pPr>
              <a:buNone/>
            </a:pPr>
            <a:r>
              <a:rPr lang="en-AU" sz="2000" dirty="0" smtClean="0"/>
              <a:t>Adelaide 16%</a:t>
            </a:r>
          </a:p>
          <a:p>
            <a:pPr>
              <a:buNone/>
            </a:pPr>
            <a:r>
              <a:rPr lang="en-AU" sz="2000" dirty="0" smtClean="0"/>
              <a:t>Perth 11.1%</a:t>
            </a:r>
          </a:p>
          <a:p>
            <a:pPr>
              <a:buNone/>
            </a:pPr>
            <a:r>
              <a:rPr lang="en-AU" sz="2000" dirty="0" smtClean="0"/>
              <a:t>Average 5 Capital Cities 15.5%</a:t>
            </a:r>
            <a:endParaRPr lang="en-AU"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a:r>
              <a:rPr lang="en-AU" sz="2800" dirty="0" smtClean="0"/>
              <a:t>What does the law say – SISR 4.09</a:t>
            </a:r>
          </a:p>
        </p:txBody>
      </p:sp>
      <p:sp>
        <p:nvSpPr>
          <p:cNvPr id="3" name="Content Placeholder 2"/>
          <p:cNvSpPr>
            <a:spLocks noGrp="1"/>
          </p:cNvSpPr>
          <p:nvPr>
            <p:ph idx="1"/>
          </p:nvPr>
        </p:nvSpPr>
        <p:spPr>
          <a:xfrm>
            <a:off x="899592" y="1484784"/>
            <a:ext cx="7693025" cy="3587750"/>
          </a:xfrm>
        </p:spPr>
        <p:txBody>
          <a:bodyPr/>
          <a:lstStyle/>
          <a:p>
            <a:pPr>
              <a:defRPr/>
            </a:pPr>
            <a:r>
              <a:rPr lang="en-AU" sz="2000" dirty="0" smtClean="0"/>
              <a:t>Investment Strategy = Fund Objective – intention to achieve funds sole purpose </a:t>
            </a:r>
          </a:p>
          <a:p>
            <a:pPr>
              <a:defRPr/>
            </a:pPr>
            <a:r>
              <a:rPr lang="en-AU" sz="2000" dirty="0" smtClean="0"/>
              <a:t>Regularly reviewed as investment climate changes</a:t>
            </a:r>
          </a:p>
          <a:p>
            <a:pPr>
              <a:defRPr/>
            </a:pPr>
            <a:r>
              <a:rPr lang="en-AU" sz="2000" dirty="0" smtClean="0"/>
              <a:t>Plan for making / holding and realising assets every year</a:t>
            </a:r>
          </a:p>
          <a:p>
            <a:pPr lvl="1">
              <a:defRPr/>
            </a:pPr>
            <a:r>
              <a:rPr lang="en-AU" sz="2000" dirty="0" smtClean="0">
                <a:ea typeface="+mn-ea"/>
              </a:rPr>
              <a:t>Formulate </a:t>
            </a:r>
          </a:p>
          <a:p>
            <a:pPr lvl="1">
              <a:defRPr/>
            </a:pPr>
            <a:r>
              <a:rPr lang="en-AU" sz="2000" dirty="0" smtClean="0">
                <a:ea typeface="+mn-ea"/>
              </a:rPr>
              <a:t>Regularly Review and </a:t>
            </a:r>
          </a:p>
          <a:p>
            <a:pPr lvl="1">
              <a:defRPr/>
            </a:pPr>
            <a:r>
              <a:rPr lang="en-AU" sz="2000" dirty="0" smtClean="0"/>
              <a:t>Give E</a:t>
            </a:r>
            <a:r>
              <a:rPr lang="en-AU" sz="2000" dirty="0" smtClean="0">
                <a:ea typeface="+mn-ea"/>
              </a:rPr>
              <a:t>ffect to</a:t>
            </a:r>
          </a:p>
          <a:p>
            <a:pPr marL="0" indent="0">
              <a:defRPr/>
            </a:pPr>
            <a:r>
              <a:rPr lang="en-AU" sz="2000" dirty="0" smtClean="0"/>
              <a:t> No prescribed format </a:t>
            </a:r>
          </a:p>
          <a:p>
            <a:pPr marL="0" indent="0">
              <a:defRPr/>
            </a:pPr>
            <a:r>
              <a:rPr lang="en-AU" sz="2000" b="1" dirty="0" smtClean="0"/>
              <a:t> Must </a:t>
            </a:r>
            <a:r>
              <a:rPr lang="en-AU" sz="2000" dirty="0" smtClean="0"/>
              <a:t>take into account the whole of the fund’s circumstances </a:t>
            </a:r>
          </a:p>
          <a:p>
            <a:pPr marL="0" indent="0">
              <a:buFont typeface="Wingdings" pitchFamily="2" charset="2"/>
              <a:buNone/>
              <a:defRPr/>
            </a:pPr>
            <a:endParaRPr lang="en-AU" sz="2000" dirty="0" smtClean="0"/>
          </a:p>
        </p:txBody>
      </p:sp>
      <p:pic>
        <p:nvPicPr>
          <p:cNvPr id="6148" name="Picture 7" descr="Logo online smsf audit.JPG"/>
          <p:cNvPicPr>
            <a:picLocks noChangeAspect="1"/>
          </p:cNvPicPr>
          <p:nvPr/>
        </p:nvPicPr>
        <p:blipFill>
          <a:blip r:embed="rId2" cstate="print"/>
          <a:srcRect/>
          <a:stretch>
            <a:fillRect/>
          </a:stretch>
        </p:blipFill>
        <p:spPr bwMode="auto">
          <a:xfrm>
            <a:off x="0" y="522920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95536" y="0"/>
            <a:ext cx="8229600" cy="1143000"/>
          </a:xfrm>
        </p:spPr>
        <p:txBody>
          <a:bodyPr>
            <a:normAutofit/>
          </a:bodyPr>
          <a:lstStyle/>
          <a:p>
            <a:pPr algn="l"/>
            <a:r>
              <a:rPr lang="en-AU" sz="2800" dirty="0" smtClean="0"/>
              <a:t>What does the law say – SISR 4.09</a:t>
            </a:r>
          </a:p>
        </p:txBody>
      </p:sp>
      <p:sp>
        <p:nvSpPr>
          <p:cNvPr id="7171" name="Content Placeholder 2"/>
          <p:cNvSpPr>
            <a:spLocks noGrp="1"/>
          </p:cNvSpPr>
          <p:nvPr>
            <p:ph idx="1"/>
          </p:nvPr>
        </p:nvSpPr>
        <p:spPr>
          <a:xfrm>
            <a:off x="467544" y="1052736"/>
            <a:ext cx="8229600" cy="4453955"/>
          </a:xfrm>
        </p:spPr>
        <p:txBody>
          <a:bodyPr>
            <a:normAutofit fontScale="92500" lnSpcReduction="10000"/>
          </a:bodyPr>
          <a:lstStyle/>
          <a:p>
            <a:pPr marL="0" indent="0">
              <a:buFont typeface="Wingdings" pitchFamily="2" charset="2"/>
              <a:buNone/>
            </a:pPr>
            <a:r>
              <a:rPr lang="en-AU" sz="2000" dirty="0" smtClean="0"/>
              <a:t>Address the following key factors:</a:t>
            </a:r>
          </a:p>
          <a:p>
            <a:pPr lvl="1">
              <a:buFontTx/>
              <a:buAutoNum type="arabicPeriod"/>
            </a:pPr>
            <a:r>
              <a:rPr lang="en-AU" sz="2000" dirty="0" smtClean="0"/>
              <a:t>the </a:t>
            </a:r>
            <a:r>
              <a:rPr lang="en-AU" sz="2000" i="1" dirty="0" smtClean="0">
                <a:solidFill>
                  <a:srgbClr val="FF0000"/>
                </a:solidFill>
              </a:rPr>
              <a:t>risk </a:t>
            </a:r>
            <a:r>
              <a:rPr lang="en-AU" sz="2000" dirty="0" smtClean="0">
                <a:solidFill>
                  <a:srgbClr val="FF0000"/>
                </a:solidFill>
              </a:rPr>
              <a:t>involved in making</a:t>
            </a:r>
            <a:r>
              <a:rPr lang="en-AU" sz="2000" dirty="0" smtClean="0"/>
              <a:t>, holding and realising the fund’s investments, having regard to the trustee’s objectives and expected cash flow requirements,</a:t>
            </a:r>
          </a:p>
          <a:p>
            <a:pPr lvl="1">
              <a:buFontTx/>
              <a:buAutoNum type="arabicPeriod"/>
            </a:pPr>
            <a:r>
              <a:rPr lang="en-AU" sz="2000" dirty="0" smtClean="0">
                <a:solidFill>
                  <a:srgbClr val="FF0000"/>
                </a:solidFill>
              </a:rPr>
              <a:t>the likely </a:t>
            </a:r>
            <a:r>
              <a:rPr lang="en-AU" sz="2000" i="1" dirty="0" smtClean="0">
                <a:solidFill>
                  <a:srgbClr val="FF0000"/>
                </a:solidFill>
              </a:rPr>
              <a:t>return </a:t>
            </a:r>
            <a:r>
              <a:rPr lang="en-AU" sz="2000" dirty="0" smtClean="0"/>
              <a:t>from the fund’s investments having regard to the trustee’s objectives and expected cash flow requirements,</a:t>
            </a:r>
          </a:p>
          <a:p>
            <a:pPr lvl="1">
              <a:buFontTx/>
              <a:buAutoNum type="arabicPeriod"/>
            </a:pPr>
            <a:r>
              <a:rPr lang="en-AU" sz="2000" dirty="0" smtClean="0"/>
              <a:t>the composition of the investments as a whole, including the extent to which they are diversified or involve the fund being exposed to risks from </a:t>
            </a:r>
            <a:r>
              <a:rPr lang="en-AU" sz="2000" dirty="0" smtClean="0">
                <a:solidFill>
                  <a:srgbClr val="FF0000"/>
                </a:solidFill>
              </a:rPr>
              <a:t>inadequate </a:t>
            </a:r>
            <a:r>
              <a:rPr lang="en-AU" sz="2000" i="1" dirty="0" smtClean="0">
                <a:solidFill>
                  <a:srgbClr val="FF0000"/>
                </a:solidFill>
              </a:rPr>
              <a:t>diversification</a:t>
            </a:r>
            <a:r>
              <a:rPr lang="en-AU" sz="2000" dirty="0" smtClean="0"/>
              <a:t>,</a:t>
            </a:r>
          </a:p>
          <a:p>
            <a:pPr lvl="1">
              <a:buFontTx/>
              <a:buAutoNum type="arabicPeriod"/>
            </a:pPr>
            <a:r>
              <a:rPr lang="en-AU" sz="2000" dirty="0" smtClean="0"/>
              <a:t>the</a:t>
            </a:r>
            <a:r>
              <a:rPr lang="en-AU" sz="2000" dirty="0" smtClean="0">
                <a:solidFill>
                  <a:srgbClr val="FF0000"/>
                </a:solidFill>
              </a:rPr>
              <a:t> </a:t>
            </a:r>
            <a:r>
              <a:rPr lang="en-AU" sz="2000" i="1" dirty="0" smtClean="0">
                <a:solidFill>
                  <a:srgbClr val="FF0000"/>
                </a:solidFill>
              </a:rPr>
              <a:t>liquidity </a:t>
            </a:r>
            <a:r>
              <a:rPr lang="en-AU" sz="2000" dirty="0" smtClean="0">
                <a:solidFill>
                  <a:srgbClr val="FF0000"/>
                </a:solidFill>
              </a:rPr>
              <a:t>of the investments </a:t>
            </a:r>
            <a:r>
              <a:rPr lang="en-AU" sz="2000" dirty="0" smtClean="0"/>
              <a:t>having regard to the fund’s expected cash flow requirements,</a:t>
            </a:r>
          </a:p>
          <a:p>
            <a:pPr lvl="1">
              <a:buFontTx/>
              <a:buAutoNum type="arabicPeriod"/>
            </a:pPr>
            <a:r>
              <a:rPr lang="en-AU" sz="2000" dirty="0" smtClean="0"/>
              <a:t>the ability of the fund to </a:t>
            </a:r>
            <a:r>
              <a:rPr lang="en-AU" sz="2000" dirty="0" smtClean="0">
                <a:solidFill>
                  <a:srgbClr val="FF0000"/>
                </a:solidFill>
              </a:rPr>
              <a:t>discharge its existing and prospective </a:t>
            </a:r>
            <a:r>
              <a:rPr lang="en-AU" sz="2000" i="1" dirty="0" smtClean="0">
                <a:solidFill>
                  <a:srgbClr val="FF0000"/>
                </a:solidFill>
              </a:rPr>
              <a:t>liabilities</a:t>
            </a:r>
            <a:r>
              <a:rPr lang="en-AU" sz="2000" dirty="0" smtClean="0"/>
              <a:t>, and</a:t>
            </a:r>
          </a:p>
          <a:p>
            <a:pPr lvl="1">
              <a:buFontTx/>
              <a:buAutoNum type="arabicPeriod"/>
            </a:pPr>
            <a:r>
              <a:rPr lang="en-AU" sz="2000" dirty="0" smtClean="0"/>
              <a:t>whether </a:t>
            </a:r>
            <a:r>
              <a:rPr lang="en-AU" sz="2000" dirty="0" smtClean="0">
                <a:solidFill>
                  <a:srgbClr val="FF0000"/>
                </a:solidFill>
              </a:rPr>
              <a:t>the trustees should hold </a:t>
            </a:r>
            <a:r>
              <a:rPr lang="en-AU" sz="2000" i="1" dirty="0" smtClean="0">
                <a:solidFill>
                  <a:srgbClr val="FF0000"/>
                </a:solidFill>
              </a:rPr>
              <a:t>insurance </a:t>
            </a:r>
            <a:r>
              <a:rPr lang="en-AU" sz="2000" dirty="0" smtClean="0"/>
              <a:t>that provides cover for one or more members of the fund.</a:t>
            </a:r>
          </a:p>
          <a:p>
            <a:pPr marL="0" indent="0"/>
            <a:endParaRPr lang="en-AU" dirty="0" smtClean="0"/>
          </a:p>
        </p:txBody>
      </p:sp>
      <p:pic>
        <p:nvPicPr>
          <p:cNvPr id="7172" name="Picture 7" descr="Logo online smsf audit.JPG"/>
          <p:cNvPicPr>
            <a:picLocks noChangeAspect="1"/>
          </p:cNvPicPr>
          <p:nvPr/>
        </p:nvPicPr>
        <p:blipFill>
          <a:blip r:embed="rId2" cstate="print"/>
          <a:srcRect/>
          <a:stretch>
            <a:fillRect/>
          </a:stretch>
        </p:blipFill>
        <p:spPr bwMode="auto">
          <a:xfrm>
            <a:off x="0" y="5589240"/>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algn="l"/>
            <a:r>
              <a:rPr lang="en-AU" sz="2800" dirty="0" smtClean="0"/>
              <a:t>What needs to be included in Investment Strategy</a:t>
            </a:r>
          </a:p>
        </p:txBody>
      </p:sp>
      <p:sp>
        <p:nvSpPr>
          <p:cNvPr id="8195" name="Content Placeholder 2"/>
          <p:cNvSpPr>
            <a:spLocks noGrp="1"/>
          </p:cNvSpPr>
          <p:nvPr>
            <p:ph idx="1"/>
          </p:nvPr>
        </p:nvSpPr>
        <p:spPr>
          <a:xfrm>
            <a:off x="755576" y="1340768"/>
            <a:ext cx="7693025" cy="4090988"/>
          </a:xfrm>
        </p:spPr>
        <p:txBody>
          <a:bodyPr/>
          <a:lstStyle/>
          <a:p>
            <a:r>
              <a:rPr lang="en-AU" sz="2000" dirty="0" smtClean="0"/>
              <a:t>It should be in </a:t>
            </a:r>
            <a:r>
              <a:rPr lang="en-AU" sz="2000" dirty="0" smtClean="0">
                <a:solidFill>
                  <a:srgbClr val="FF0000"/>
                </a:solidFill>
              </a:rPr>
              <a:t>Writing &amp; Tailored to the fund</a:t>
            </a:r>
          </a:p>
          <a:p>
            <a:r>
              <a:rPr lang="en-AU" sz="2000" dirty="0" smtClean="0">
                <a:solidFill>
                  <a:srgbClr val="FF0000"/>
                </a:solidFill>
              </a:rPr>
              <a:t>Tailored </a:t>
            </a:r>
            <a:r>
              <a:rPr lang="en-AU" sz="2000" dirty="0" smtClean="0"/>
              <a:t>to the members of the fund</a:t>
            </a:r>
          </a:p>
          <a:p>
            <a:pPr lvl="1"/>
            <a:r>
              <a:rPr lang="en-AU" sz="2000" dirty="0" smtClean="0"/>
              <a:t>Consider Age of each member</a:t>
            </a:r>
          </a:p>
          <a:p>
            <a:pPr lvl="1"/>
            <a:r>
              <a:rPr lang="en-AU" sz="2000" dirty="0" smtClean="0"/>
              <a:t>Employment Status</a:t>
            </a:r>
          </a:p>
          <a:p>
            <a:pPr lvl="1"/>
            <a:r>
              <a:rPr lang="en-AU" sz="2000" dirty="0" smtClean="0"/>
              <a:t>Accumulation / Pension phase</a:t>
            </a:r>
          </a:p>
          <a:p>
            <a:pPr lvl="1"/>
            <a:r>
              <a:rPr lang="en-AU" sz="2000" dirty="0" smtClean="0"/>
              <a:t>When member is retired = how much cash is required</a:t>
            </a:r>
          </a:p>
          <a:p>
            <a:r>
              <a:rPr lang="en-AU" sz="2000" dirty="0" smtClean="0"/>
              <a:t>Do members like shares / property etc..</a:t>
            </a:r>
          </a:p>
          <a:p>
            <a:r>
              <a:rPr lang="en-AU" sz="2000" dirty="0" smtClean="0">
                <a:solidFill>
                  <a:srgbClr val="FF0000"/>
                </a:solidFill>
              </a:rPr>
              <a:t>0% to 100% in each asset class is not acceptable</a:t>
            </a:r>
          </a:p>
          <a:p>
            <a:r>
              <a:rPr lang="en-AU" sz="2000" dirty="0" smtClean="0">
                <a:solidFill>
                  <a:srgbClr val="FF0000"/>
                </a:solidFill>
              </a:rPr>
              <a:t>Not too narrow Asset allocation Ranges and not too Wide Ranges </a:t>
            </a:r>
            <a:r>
              <a:rPr lang="en-AU" sz="2000" dirty="0" smtClean="0"/>
              <a:t>– say within 10% to 20% between minimum and Maximum – </a:t>
            </a:r>
            <a:r>
              <a:rPr lang="en-AU" sz="2000" dirty="0" smtClean="0">
                <a:solidFill>
                  <a:srgbClr val="FF0000"/>
                </a:solidFill>
              </a:rPr>
              <a:t>Minor Variations are allowed</a:t>
            </a:r>
          </a:p>
          <a:p>
            <a:endParaRPr lang="en-AU" sz="2000" dirty="0" smtClean="0"/>
          </a:p>
          <a:p>
            <a:endParaRPr lang="en-AU" dirty="0" smtClean="0"/>
          </a:p>
        </p:txBody>
      </p:sp>
      <p:pic>
        <p:nvPicPr>
          <p:cNvPr id="8196" name="Picture 7" descr="Logo online smsf audit.JPG"/>
          <p:cNvPicPr>
            <a:picLocks noChangeAspect="1"/>
          </p:cNvPicPr>
          <p:nvPr/>
        </p:nvPicPr>
        <p:blipFill>
          <a:blip r:embed="rId2" cstate="print"/>
          <a:srcRect/>
          <a:stretch>
            <a:fillRect/>
          </a:stretch>
        </p:blipFill>
        <p:spPr bwMode="auto">
          <a:xfrm>
            <a:off x="107504" y="5517232"/>
            <a:ext cx="3049994" cy="72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778098"/>
          </a:xfrm>
        </p:spPr>
        <p:txBody>
          <a:bodyPr>
            <a:normAutofit/>
          </a:bodyPr>
          <a:lstStyle/>
          <a:p>
            <a:pPr algn="l"/>
            <a:r>
              <a:rPr lang="en-AU" sz="2800" dirty="0" smtClean="0"/>
              <a:t>Asset Allocation	</a:t>
            </a:r>
          </a:p>
        </p:txBody>
      </p:sp>
      <p:sp>
        <p:nvSpPr>
          <p:cNvPr id="9219" name="Content Placeholder 2"/>
          <p:cNvSpPr>
            <a:spLocks noGrp="1"/>
          </p:cNvSpPr>
          <p:nvPr>
            <p:ph idx="1"/>
          </p:nvPr>
        </p:nvSpPr>
        <p:spPr>
          <a:xfrm>
            <a:off x="539552" y="1124744"/>
            <a:ext cx="7693025" cy="4090988"/>
          </a:xfrm>
        </p:spPr>
        <p:txBody>
          <a:bodyPr>
            <a:normAutofit/>
          </a:bodyPr>
          <a:lstStyle/>
          <a:p>
            <a:pPr indent="15875">
              <a:buFont typeface="Wingdings" pitchFamily="2" charset="2"/>
              <a:buNone/>
            </a:pPr>
            <a:r>
              <a:rPr lang="en-AU" sz="2000" dirty="0" smtClean="0"/>
              <a:t>% or $ allocation in Investment Strategy should be related</a:t>
            </a:r>
          </a:p>
          <a:p>
            <a:pPr indent="15875">
              <a:buFont typeface="Wingdings" pitchFamily="2" charset="2"/>
              <a:buNone/>
            </a:pPr>
            <a:r>
              <a:rPr lang="en-AU" sz="2000" dirty="0" smtClean="0">
                <a:solidFill>
                  <a:srgbClr val="FF0000"/>
                </a:solidFill>
              </a:rPr>
              <a:t>How that investment will achieve retirement Goals</a:t>
            </a:r>
          </a:p>
          <a:p>
            <a:pPr>
              <a:buFont typeface="Wingdings" pitchFamily="2" charset="2"/>
              <a:buNone/>
            </a:pPr>
            <a:endParaRPr lang="en-AU" sz="2000" dirty="0" smtClean="0"/>
          </a:p>
          <a:p>
            <a:pPr>
              <a:buFont typeface="Wingdings" pitchFamily="2" charset="2"/>
              <a:buNone/>
            </a:pPr>
            <a:r>
              <a:rPr lang="en-AU" sz="2000" b="1" dirty="0" smtClean="0">
                <a:solidFill>
                  <a:srgbClr val="FF0000"/>
                </a:solidFill>
              </a:rPr>
              <a:t>Example</a:t>
            </a:r>
            <a:r>
              <a:rPr lang="en-AU" sz="2000" dirty="0" smtClean="0"/>
              <a:t>: </a:t>
            </a:r>
          </a:p>
          <a:p>
            <a:pPr>
              <a:buFont typeface="Wingdings" pitchFamily="2" charset="2"/>
              <a:buNone/>
            </a:pPr>
            <a:r>
              <a:rPr lang="en-AU" sz="2000" b="1" dirty="0" smtClean="0">
                <a:solidFill>
                  <a:srgbClr val="FF0000"/>
                </a:solidFill>
              </a:rPr>
              <a:t>Retirement Goal</a:t>
            </a:r>
            <a:r>
              <a:rPr lang="en-AU" sz="2000" dirty="0" smtClean="0"/>
              <a:t>: Need $50,000 in retirement </a:t>
            </a:r>
          </a:p>
          <a:p>
            <a:pPr>
              <a:buFont typeface="Wingdings" pitchFamily="2" charset="2"/>
              <a:buNone/>
            </a:pPr>
            <a:endParaRPr lang="en-AU" sz="2000" dirty="0" smtClean="0"/>
          </a:p>
          <a:p>
            <a:pPr>
              <a:buFont typeface="Wingdings" pitchFamily="2" charset="2"/>
              <a:buNone/>
            </a:pPr>
            <a:r>
              <a:rPr lang="en-AU" sz="2000" b="1" dirty="0" smtClean="0">
                <a:solidFill>
                  <a:srgbClr val="FF0000"/>
                </a:solidFill>
              </a:rPr>
              <a:t>Investment Strategy must explain</a:t>
            </a:r>
            <a:r>
              <a:rPr lang="en-AU" sz="2000" dirty="0" smtClean="0"/>
              <a:t>: </a:t>
            </a:r>
          </a:p>
          <a:p>
            <a:pPr>
              <a:buFont typeface="Wingdings" pitchFamily="2" charset="2"/>
              <a:buNone/>
            </a:pPr>
            <a:r>
              <a:rPr lang="en-AU" sz="2000" b="1" u="sng" dirty="0" smtClean="0">
                <a:solidFill>
                  <a:srgbClr val="FF0000"/>
                </a:solidFill>
              </a:rPr>
              <a:t>How</a:t>
            </a:r>
            <a:r>
              <a:rPr lang="en-AU" sz="2000" dirty="0" smtClean="0"/>
              <a:t> Investment in a *</a:t>
            </a:r>
            <a:r>
              <a:rPr lang="en-AU" sz="2000" b="1" u="sng" dirty="0" smtClean="0"/>
              <a:t>particular Property </a:t>
            </a:r>
            <a:r>
              <a:rPr lang="en-AU" sz="2000" dirty="0" smtClean="0"/>
              <a:t>and / or that </a:t>
            </a:r>
            <a:r>
              <a:rPr lang="en-AU" sz="2000" b="1" u="sng" dirty="0" smtClean="0"/>
              <a:t>*particular </a:t>
            </a:r>
            <a:r>
              <a:rPr lang="en-AU" sz="2000" dirty="0" smtClean="0"/>
              <a:t>Investment in Fixed Deposit will give that income to the member of the fund</a:t>
            </a:r>
          </a:p>
          <a:p>
            <a:pPr>
              <a:buFont typeface="Wingdings" pitchFamily="2" charset="2"/>
              <a:buNone/>
            </a:pPr>
            <a:r>
              <a:rPr lang="en-AU" sz="2000" dirty="0" smtClean="0"/>
              <a:t>* </a:t>
            </a:r>
            <a:r>
              <a:rPr lang="en-AU" sz="2000" dirty="0" smtClean="0">
                <a:solidFill>
                  <a:srgbClr val="FF0000"/>
                </a:solidFill>
              </a:rPr>
              <a:t>Material assets must be listed </a:t>
            </a:r>
            <a:r>
              <a:rPr lang="en-AU" sz="2000" dirty="0" smtClean="0"/>
              <a:t>in Investment Strategy</a:t>
            </a:r>
          </a:p>
        </p:txBody>
      </p:sp>
      <p:pic>
        <p:nvPicPr>
          <p:cNvPr id="9220" name="Picture 7" descr="Logo online smsf audit.JPG"/>
          <p:cNvPicPr>
            <a:picLocks noChangeAspect="1"/>
          </p:cNvPicPr>
          <p:nvPr/>
        </p:nvPicPr>
        <p:blipFill>
          <a:blip r:embed="rId2" cstate="print"/>
          <a:srcRect/>
          <a:stretch>
            <a:fillRect/>
          </a:stretch>
        </p:blipFill>
        <p:spPr bwMode="auto">
          <a:xfrm>
            <a:off x="0" y="5373216"/>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79512" y="332656"/>
            <a:ext cx="8424936" cy="785813"/>
          </a:xfrm>
        </p:spPr>
        <p:txBody>
          <a:bodyPr>
            <a:noAutofit/>
          </a:bodyPr>
          <a:lstStyle/>
          <a:p>
            <a:pPr algn="l"/>
            <a:r>
              <a:rPr lang="en-AU" altLang="en-US" sz="2800" dirty="0" smtClean="0">
                <a:solidFill>
                  <a:srgbClr val="FF0000"/>
                </a:solidFill>
              </a:rPr>
              <a:t>Trustees must state Why &amp; How </a:t>
            </a:r>
            <a:r>
              <a:rPr lang="en-AU" altLang="en-US" sz="2800" dirty="0" smtClean="0"/>
              <a:t>you’ve Chosen to Invest</a:t>
            </a:r>
          </a:p>
        </p:txBody>
      </p:sp>
      <p:sp>
        <p:nvSpPr>
          <p:cNvPr id="10243" name="Content Placeholder 2"/>
          <p:cNvSpPr>
            <a:spLocks noGrp="1"/>
          </p:cNvSpPr>
          <p:nvPr>
            <p:ph idx="1"/>
          </p:nvPr>
        </p:nvSpPr>
        <p:spPr>
          <a:xfrm>
            <a:off x="395536" y="1196752"/>
            <a:ext cx="7693025" cy="4104456"/>
          </a:xfrm>
        </p:spPr>
        <p:txBody>
          <a:bodyPr>
            <a:noAutofit/>
          </a:bodyPr>
          <a:lstStyle/>
          <a:p>
            <a:pPr>
              <a:buFont typeface="Wingdings" pitchFamily="2" charset="2"/>
              <a:buNone/>
            </a:pPr>
            <a:r>
              <a:rPr lang="en-AU" sz="2000" b="1" dirty="0" smtClean="0"/>
              <a:t>Investment Strategy must explain</a:t>
            </a:r>
          </a:p>
          <a:p>
            <a:r>
              <a:rPr lang="en-AU" sz="2000" dirty="0" smtClean="0">
                <a:solidFill>
                  <a:srgbClr val="FF0000"/>
                </a:solidFill>
              </a:rPr>
              <a:t>Why did the Trustees buy the assets </a:t>
            </a:r>
            <a:r>
              <a:rPr lang="en-AU" sz="2000" dirty="0" smtClean="0"/>
              <a:t>which are on the funds balance sheet in the year of audit</a:t>
            </a:r>
          </a:p>
          <a:p>
            <a:r>
              <a:rPr lang="en-AU" sz="2000" dirty="0" smtClean="0">
                <a:solidFill>
                  <a:srgbClr val="FF0000"/>
                </a:solidFill>
              </a:rPr>
              <a:t>How</a:t>
            </a:r>
            <a:r>
              <a:rPr lang="en-AU" sz="2000" dirty="0" smtClean="0"/>
              <a:t> were those Assets chosen over other assets</a:t>
            </a:r>
          </a:p>
          <a:p>
            <a:pPr lvl="1"/>
            <a:r>
              <a:rPr lang="en-AU" sz="2000" dirty="0" smtClean="0"/>
              <a:t>Did the Trustees </a:t>
            </a:r>
            <a:r>
              <a:rPr lang="en-AU" sz="2000" dirty="0" smtClean="0">
                <a:solidFill>
                  <a:srgbClr val="FF0000"/>
                </a:solidFill>
              </a:rPr>
              <a:t>consider other asset classes</a:t>
            </a:r>
          </a:p>
          <a:p>
            <a:pPr lvl="1"/>
            <a:r>
              <a:rPr lang="en-AU" sz="2000" dirty="0" smtClean="0">
                <a:solidFill>
                  <a:srgbClr val="FF0000"/>
                </a:solidFill>
              </a:rPr>
              <a:t>Why</a:t>
            </a:r>
            <a:r>
              <a:rPr lang="en-AU" sz="2000" dirty="0" smtClean="0"/>
              <a:t> other asset classes are not suitable </a:t>
            </a:r>
          </a:p>
          <a:p>
            <a:pPr lvl="1"/>
            <a:r>
              <a:rPr lang="en-AU" sz="2000" dirty="0" smtClean="0">
                <a:solidFill>
                  <a:srgbClr val="FF0000"/>
                </a:solidFill>
              </a:rPr>
              <a:t>How</a:t>
            </a:r>
            <a:r>
              <a:rPr lang="en-AU" sz="2000" dirty="0" smtClean="0"/>
              <a:t> the chosen assets meet the objective of the fund</a:t>
            </a:r>
          </a:p>
          <a:p>
            <a:pPr lvl="1"/>
            <a:endParaRPr lang="en-AU" sz="2000" dirty="0" smtClean="0"/>
          </a:p>
          <a:p>
            <a:r>
              <a:rPr lang="en-AU" sz="2000" dirty="0" smtClean="0"/>
              <a:t>Investment Strategy outlines that the fund may hold 90% or more of its assets in one asset or a single asset class – BUT the Investment Strategy should conclude </a:t>
            </a:r>
            <a:r>
              <a:rPr lang="en-AU" sz="2000" dirty="0" smtClean="0">
                <a:solidFill>
                  <a:srgbClr val="FF0000"/>
                </a:solidFill>
              </a:rPr>
              <a:t>how these assets are suitable for the fund members</a:t>
            </a:r>
          </a:p>
        </p:txBody>
      </p:sp>
      <p:pic>
        <p:nvPicPr>
          <p:cNvPr id="10244" name="Picture 7" descr="Logo online smsf audit.JPG"/>
          <p:cNvPicPr>
            <a:picLocks noChangeAspect="1"/>
          </p:cNvPicPr>
          <p:nvPr/>
        </p:nvPicPr>
        <p:blipFill>
          <a:blip r:embed="rId2" cstate="print"/>
          <a:srcRect/>
          <a:stretch>
            <a:fillRect/>
          </a:stretch>
        </p:blipFill>
        <p:spPr bwMode="auto">
          <a:xfrm>
            <a:off x="179512" y="5373216"/>
            <a:ext cx="3067050" cy="723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2065</Words>
  <Application>Microsoft Office PowerPoint</Application>
  <PresentationFormat>On-screen Show (4:3)</PresentationFormat>
  <Paragraphs>218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Disclaimer of Legal &amp; Financial Advice – Educational Purpose Only</vt:lpstr>
      <vt:lpstr>AGENDA</vt:lpstr>
      <vt:lpstr>Investment Strategy of previous financial year will not work</vt:lpstr>
      <vt:lpstr>What does the law say – SISR 4.09</vt:lpstr>
      <vt:lpstr>What does the law say – SISR 4.09</vt:lpstr>
      <vt:lpstr>What needs to be included in Investment Strategy</vt:lpstr>
      <vt:lpstr>Asset Allocation </vt:lpstr>
      <vt:lpstr>Trustees must state Why &amp; How you’ve Chosen to Invest</vt:lpstr>
      <vt:lpstr>Is Diversification required?</vt:lpstr>
      <vt:lpstr>Is investing 90% in a Single asset breaching the law</vt:lpstr>
      <vt:lpstr>How to draft an Investment Strategy - Review regularly = at least once a year</vt:lpstr>
      <vt:lpstr>How to draft an Investment Strategy </vt:lpstr>
      <vt:lpstr>Review regularly  = at least once a year</vt:lpstr>
      <vt:lpstr>How to draft a un-diversified Investment Strategy</vt:lpstr>
      <vt:lpstr>Investment Strategy where the fund has borrowed</vt:lpstr>
      <vt:lpstr>Give Effect to Investment Strategy Where Auditor should have a problem:  Look South/Walk North</vt:lpstr>
      <vt:lpstr>Trustees have to take action now   </vt:lpstr>
      <vt:lpstr>Accountants and Administrators Role in drafting Investment Strategy </vt:lpstr>
      <vt:lpstr>Advisors or Accountants with Limited AFSL -  Role in drafting Investment Strategy</vt:lpstr>
      <vt:lpstr>What should the auditor do? Are Investments in financial statements = Investment Strategy ?</vt:lpstr>
      <vt:lpstr>SMSF Auditors Role  - When more than 50% in a Single Asset or Asset Class</vt:lpstr>
      <vt:lpstr>Is using an IS template safe?</vt:lpstr>
      <vt:lpstr>SMSF Auditor – how to smell a rat - An Auditor must have a sceptical mind</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Manoj</cp:lastModifiedBy>
  <cp:revision>20</cp:revision>
  <dcterms:created xsi:type="dcterms:W3CDTF">2021-04-13T01:54:17Z</dcterms:created>
  <dcterms:modified xsi:type="dcterms:W3CDTF">2021-08-10T05:34:40Z</dcterms:modified>
</cp:coreProperties>
</file>